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5" r:id="rId4"/>
  </p:sldMasterIdLst>
  <p:notesMasterIdLst>
    <p:notesMasterId r:id="rId20"/>
  </p:notesMasterIdLst>
  <p:sldIdLst>
    <p:sldId id="256" r:id="rId5"/>
    <p:sldId id="258" r:id="rId6"/>
    <p:sldId id="275" r:id="rId7"/>
    <p:sldId id="276" r:id="rId8"/>
    <p:sldId id="278" r:id="rId9"/>
    <p:sldId id="279" r:id="rId10"/>
    <p:sldId id="269" r:id="rId11"/>
    <p:sldId id="280" r:id="rId12"/>
    <p:sldId id="285" r:id="rId13"/>
    <p:sldId id="259" r:id="rId14"/>
    <p:sldId id="283" r:id="rId15"/>
    <p:sldId id="282" r:id="rId16"/>
    <p:sldId id="284" r:id="rId17"/>
    <p:sldId id="281" r:id="rId18"/>
    <p:sldId id="267"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sa Waters" initials="LW" lastIdx="1" clrIdx="0">
    <p:extLst>
      <p:ext uri="{19B8F6BF-5375-455C-9EA6-DF929625EA0E}">
        <p15:presenceInfo xmlns:p15="http://schemas.microsoft.com/office/powerpoint/2012/main" userId="S::lisawaters@acttraining.org.uk::329a1377-7033-4add-aa7b-320eeb3902d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364F"/>
    <a:srgbClr val="593799"/>
    <a:srgbClr val="75D59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75" autoAdjust="0"/>
    <p:restoredTop sz="93690" autoAdjust="0"/>
  </p:normalViewPr>
  <p:slideViewPr>
    <p:cSldViewPr snapToGrid="0">
      <p:cViewPr>
        <p:scale>
          <a:sx n="50" d="100"/>
          <a:sy n="50" d="100"/>
        </p:scale>
        <p:origin x="524" y="288"/>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sa Waters" userId="329a1377-7033-4add-aa7b-320eeb3902db" providerId="ADAL" clId="{9544F0D0-9359-432B-8B31-8DFCBFAFBC9B}"/>
    <pc:docChg chg="undo custSel modSld">
      <pc:chgData name="Lisa Waters" userId="329a1377-7033-4add-aa7b-320eeb3902db" providerId="ADAL" clId="{9544F0D0-9359-432B-8B31-8DFCBFAFBC9B}" dt="2024-02-13T17:04:50.316" v="47" actId="20577"/>
      <pc:docMkLst>
        <pc:docMk/>
      </pc:docMkLst>
      <pc:sldChg chg="modSp mod">
        <pc:chgData name="Lisa Waters" userId="329a1377-7033-4add-aa7b-320eeb3902db" providerId="ADAL" clId="{9544F0D0-9359-432B-8B31-8DFCBFAFBC9B}" dt="2024-02-13T17:04:50.316" v="47" actId="20577"/>
        <pc:sldMkLst>
          <pc:docMk/>
          <pc:sldMk cId="306844052" sldId="258"/>
        </pc:sldMkLst>
        <pc:spChg chg="mod">
          <ac:chgData name="Lisa Waters" userId="329a1377-7033-4add-aa7b-320eeb3902db" providerId="ADAL" clId="{9544F0D0-9359-432B-8B31-8DFCBFAFBC9B}" dt="2024-02-13T17:04:45.994" v="38" actId="20577"/>
          <ac:spMkLst>
            <pc:docMk/>
            <pc:sldMk cId="306844052" sldId="258"/>
            <ac:spMk id="2" creationId="{A5D544CA-9E8A-4BE3-9F91-E083A52DCE00}"/>
          </ac:spMkLst>
        </pc:spChg>
        <pc:spChg chg="mod">
          <ac:chgData name="Lisa Waters" userId="329a1377-7033-4add-aa7b-320eeb3902db" providerId="ADAL" clId="{9544F0D0-9359-432B-8B31-8DFCBFAFBC9B}" dt="2024-02-13T17:04:50.316" v="47" actId="20577"/>
          <ac:spMkLst>
            <pc:docMk/>
            <pc:sldMk cId="306844052" sldId="258"/>
            <ac:spMk id="3" creationId="{B71C73A9-8B6F-4A17-BC62-ED7B55F3E3D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y-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3155F0-0892-47B8-A7D2-73B7F8028DC6}" type="datetimeFigureOut">
              <a:rPr lang="cy-GB" smtClean="0"/>
              <a:t>13/02/2024</a:t>
            </a:fld>
            <a:endParaRPr lang="cy-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y-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y-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y-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A74F7A-AA1D-49A9-9B49-56C1FC68AE29}" type="slidenum">
              <a:rPr lang="cy-GB" smtClean="0"/>
              <a:t>‹#›</a:t>
            </a:fld>
            <a:endParaRPr lang="cy-GB"/>
          </a:p>
        </p:txBody>
      </p:sp>
    </p:spTree>
    <p:extLst>
      <p:ext uri="{BB962C8B-B14F-4D97-AF65-F5344CB8AC3E}">
        <p14:creationId xmlns:p14="http://schemas.microsoft.com/office/powerpoint/2010/main" val="16276877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Am y </a:t>
            </a:r>
            <a:r>
              <a:rPr lang="en-US" dirty="0" err="1">
                <a:cs typeface="Calibri"/>
              </a:rPr>
              <a:t>tro</a:t>
            </a:r>
            <a:r>
              <a:rPr lang="en-US" dirty="0">
                <a:cs typeface="Calibri"/>
              </a:rPr>
              <a:t> </a:t>
            </a:r>
            <a:r>
              <a:rPr lang="en-US" dirty="0" err="1">
                <a:cs typeface="Calibri"/>
              </a:rPr>
              <a:t>cyntaf</a:t>
            </a:r>
            <a:r>
              <a:rPr lang="en-US" dirty="0">
                <a:cs typeface="Calibri"/>
              </a:rPr>
              <a:t>, </a:t>
            </a:r>
            <a:r>
              <a:rPr lang="en-US" dirty="0" err="1">
                <a:cs typeface="Calibri"/>
              </a:rPr>
              <a:t>llwyddodd</a:t>
            </a:r>
            <a:r>
              <a:rPr lang="en-US" dirty="0">
                <a:cs typeface="Calibri"/>
              </a:rPr>
              <a:t> ACT </a:t>
            </a:r>
            <a:r>
              <a:rPr lang="en-US" dirty="0" err="1">
                <a:cs typeface="Calibri"/>
              </a:rPr>
              <a:t>i</a:t>
            </a:r>
            <a:r>
              <a:rPr lang="en-US" dirty="0">
                <a:cs typeface="Calibri"/>
              </a:rPr>
              <a:t> </a:t>
            </a:r>
            <a:r>
              <a:rPr lang="en-US" dirty="0" err="1">
                <a:cs typeface="Calibri"/>
              </a:rPr>
              <a:t>recriwtio</a:t>
            </a:r>
            <a:r>
              <a:rPr lang="en-US" dirty="0">
                <a:cs typeface="Calibri"/>
              </a:rPr>
              <a:t> 4 </a:t>
            </a:r>
            <a:r>
              <a:rPr lang="en-US" dirty="0" err="1">
                <a:cs typeface="Calibri"/>
              </a:rPr>
              <a:t>llysgennad</a:t>
            </a:r>
            <a:r>
              <a:rPr lang="en-US" dirty="0">
                <a:cs typeface="Calibri"/>
              </a:rPr>
              <a:t> </a:t>
            </a:r>
            <a:r>
              <a:rPr lang="en-US" dirty="0" err="1">
                <a:cs typeface="Calibri"/>
              </a:rPr>
              <a:t>ar</a:t>
            </a:r>
            <a:r>
              <a:rPr lang="en-US" dirty="0">
                <a:cs typeface="Calibri"/>
              </a:rPr>
              <a:t> </a:t>
            </a:r>
            <a:r>
              <a:rPr lang="en-US" dirty="0" err="1">
                <a:cs typeface="Calibri"/>
              </a:rPr>
              <a:t>gyfer</a:t>
            </a:r>
            <a:r>
              <a:rPr lang="en-US" dirty="0">
                <a:cs typeface="Calibri"/>
              </a:rPr>
              <a:t> y Coleg </a:t>
            </a:r>
            <a:r>
              <a:rPr lang="en-US" dirty="0" err="1">
                <a:cs typeface="Calibri"/>
              </a:rPr>
              <a:t>Cymraeg</a:t>
            </a:r>
            <a:r>
              <a:rPr lang="en-US" dirty="0">
                <a:cs typeface="Calibri"/>
              </a:rPr>
              <a:t> </a:t>
            </a:r>
            <a:r>
              <a:rPr lang="en-US" dirty="0" err="1">
                <a:cs typeface="Calibri"/>
              </a:rPr>
              <a:t>Cenedlaethol</a:t>
            </a:r>
            <a:r>
              <a:rPr lang="en-US" dirty="0">
                <a:cs typeface="Calibri"/>
              </a:rPr>
              <a:t> </a:t>
            </a:r>
            <a:r>
              <a:rPr lang="en-US" dirty="0" err="1">
                <a:cs typeface="Calibri"/>
              </a:rPr>
              <a:t>eleni</a:t>
            </a:r>
            <a:r>
              <a:rPr lang="en-US" dirty="0">
                <a:cs typeface="Calibri"/>
              </a:rPr>
              <a:t>. </a:t>
            </a:r>
            <a:r>
              <a:rPr lang="en-US" dirty="0" err="1">
                <a:cs typeface="Calibri"/>
              </a:rPr>
              <a:t>Roedd</a:t>
            </a:r>
            <a:r>
              <a:rPr lang="en-US" dirty="0">
                <a:cs typeface="Calibri"/>
              </a:rPr>
              <a:t> </a:t>
            </a:r>
            <a:r>
              <a:rPr lang="en-US" dirty="0" err="1">
                <a:cs typeface="Calibri"/>
              </a:rPr>
              <a:t>yn</a:t>
            </a:r>
            <a:r>
              <a:rPr lang="en-US" dirty="0">
                <a:cs typeface="Calibri"/>
              </a:rPr>
              <a:t> </a:t>
            </a:r>
            <a:r>
              <a:rPr lang="en-US" dirty="0" err="1">
                <a:cs typeface="Calibri"/>
              </a:rPr>
              <a:t>gret</a:t>
            </a:r>
            <a:r>
              <a:rPr lang="en-US" dirty="0">
                <a:cs typeface="Calibri"/>
              </a:rPr>
              <a:t> </a:t>
            </a:r>
            <a:r>
              <a:rPr lang="en-US" dirty="0" err="1">
                <a:cs typeface="Calibri"/>
              </a:rPr>
              <a:t>gweld</a:t>
            </a:r>
            <a:r>
              <a:rPr lang="en-US" dirty="0">
                <a:cs typeface="Calibri"/>
              </a:rPr>
              <a:t> </a:t>
            </a:r>
            <a:r>
              <a:rPr lang="en-US" dirty="0" err="1">
                <a:cs typeface="Calibri"/>
              </a:rPr>
              <a:t>gymaint</a:t>
            </a:r>
            <a:r>
              <a:rPr lang="en-US" dirty="0">
                <a:cs typeface="Calibri"/>
              </a:rPr>
              <a:t> o </a:t>
            </a:r>
            <a:r>
              <a:rPr lang="en-US" dirty="0" err="1">
                <a:cs typeface="Calibri"/>
              </a:rPr>
              <a:t>ddiddordeb</a:t>
            </a:r>
            <a:r>
              <a:rPr lang="en-US" dirty="0">
                <a:cs typeface="Calibri"/>
              </a:rPr>
              <a:t> a bod </a:t>
            </a:r>
            <a:r>
              <a:rPr lang="en-US" dirty="0" err="1">
                <a:cs typeface="Calibri"/>
              </a:rPr>
              <a:t>pedwar</a:t>
            </a:r>
            <a:r>
              <a:rPr lang="en-US" dirty="0">
                <a:cs typeface="Calibri"/>
              </a:rPr>
              <a:t> </a:t>
            </a:r>
            <a:r>
              <a:rPr lang="en-US" dirty="0" err="1">
                <a:cs typeface="Calibri"/>
              </a:rPr>
              <a:t>wedi</a:t>
            </a:r>
            <a:r>
              <a:rPr lang="en-US" dirty="0">
                <a:cs typeface="Calibri"/>
              </a:rPr>
              <a:t> bod </a:t>
            </a:r>
            <a:r>
              <a:rPr lang="en-US" dirty="0" err="1">
                <a:cs typeface="Calibri"/>
              </a:rPr>
              <a:t>yn</a:t>
            </a:r>
            <a:r>
              <a:rPr lang="en-US" dirty="0">
                <a:cs typeface="Calibri"/>
              </a:rPr>
              <a:t> </a:t>
            </a:r>
            <a:r>
              <a:rPr lang="en-US" dirty="0" err="1">
                <a:cs typeface="Calibri"/>
              </a:rPr>
              <a:t>llwyddiannus</a:t>
            </a:r>
            <a:r>
              <a:rPr lang="en-US" dirty="0">
                <a:cs typeface="Calibri"/>
              </a:rPr>
              <a:t>. </a:t>
            </a:r>
            <a:r>
              <a:rPr lang="en-US" dirty="0" err="1">
                <a:cs typeface="Calibri"/>
              </a:rPr>
              <a:t>Mae'n</a:t>
            </a:r>
            <a:r>
              <a:rPr lang="en-US" dirty="0">
                <a:cs typeface="Calibri"/>
              </a:rPr>
              <a:t> </a:t>
            </a:r>
            <a:r>
              <a:rPr lang="en-US" dirty="0" err="1">
                <a:cs typeface="Calibri"/>
              </a:rPr>
              <a:t>nhw</a:t>
            </a:r>
            <a:r>
              <a:rPr lang="en-US" dirty="0">
                <a:cs typeface="Calibri"/>
              </a:rPr>
              <a:t> o </a:t>
            </a:r>
            <a:r>
              <a:rPr lang="en-US" dirty="0" err="1">
                <a:cs typeface="Calibri"/>
              </a:rPr>
              <a:t>wahanol</a:t>
            </a:r>
            <a:r>
              <a:rPr lang="en-US" dirty="0">
                <a:cs typeface="Calibri"/>
              </a:rPr>
              <a:t> </a:t>
            </a:r>
            <a:r>
              <a:rPr lang="en-US" dirty="0" err="1">
                <a:cs typeface="Calibri"/>
              </a:rPr>
              <a:t>ddarparwyr</a:t>
            </a:r>
            <a:r>
              <a:rPr lang="en-US" dirty="0">
                <a:cs typeface="Calibri"/>
              </a:rPr>
              <a:t> </a:t>
            </a:r>
            <a:r>
              <a:rPr lang="en-US" dirty="0" err="1">
                <a:cs typeface="Calibri"/>
              </a:rPr>
              <a:t>yn</a:t>
            </a:r>
            <a:r>
              <a:rPr lang="en-US" dirty="0">
                <a:cs typeface="Calibri"/>
              </a:rPr>
              <a:t> </a:t>
            </a:r>
            <a:r>
              <a:rPr lang="en-US" dirty="0" err="1">
                <a:cs typeface="Calibri"/>
              </a:rPr>
              <a:t>rhwydwaith</a:t>
            </a:r>
            <a:r>
              <a:rPr lang="en-US" dirty="0">
                <a:cs typeface="Calibri"/>
              </a:rPr>
              <a:t> ACT: 2 </a:t>
            </a:r>
            <a:r>
              <a:rPr lang="en-US" dirty="0" err="1">
                <a:cs typeface="Calibri"/>
              </a:rPr>
              <a:t>ohonynt</a:t>
            </a:r>
            <a:r>
              <a:rPr lang="en-US" dirty="0">
                <a:cs typeface="Calibri"/>
              </a:rPr>
              <a:t> </a:t>
            </a:r>
            <a:r>
              <a:rPr lang="en-US" dirty="0" err="1">
                <a:cs typeface="Calibri"/>
              </a:rPr>
              <a:t>yn</a:t>
            </a:r>
            <a:r>
              <a:rPr lang="en-US" dirty="0">
                <a:cs typeface="Calibri"/>
              </a:rPr>
              <a:t> </a:t>
            </a:r>
            <a:r>
              <a:rPr lang="en-US" dirty="0" err="1">
                <a:cs typeface="Calibri"/>
              </a:rPr>
              <a:t>brentisiaid</a:t>
            </a:r>
            <a:r>
              <a:rPr lang="en-US" dirty="0">
                <a:cs typeface="Calibri"/>
              </a:rPr>
              <a:t> </a:t>
            </a:r>
            <a:r>
              <a:rPr lang="en-US" dirty="0" err="1">
                <a:cs typeface="Calibri"/>
              </a:rPr>
              <a:t>trwy'r</a:t>
            </a:r>
            <a:r>
              <a:rPr lang="en-US" dirty="0">
                <a:cs typeface="Calibri"/>
              </a:rPr>
              <a:t> </a:t>
            </a:r>
            <a:r>
              <a:rPr lang="en-US" dirty="0" err="1">
                <a:cs typeface="Calibri"/>
              </a:rPr>
              <a:t>Urdd</a:t>
            </a:r>
            <a:r>
              <a:rPr lang="en-US" dirty="0">
                <a:cs typeface="Calibri"/>
              </a:rPr>
              <a:t> </a:t>
            </a:r>
            <a:r>
              <a:rPr lang="en-US" dirty="0" err="1">
                <a:cs typeface="Calibri"/>
              </a:rPr>
              <a:t>yn</a:t>
            </a:r>
            <a:r>
              <a:rPr lang="en-US" dirty="0">
                <a:cs typeface="Calibri"/>
              </a:rPr>
              <a:t> </a:t>
            </a:r>
            <a:r>
              <a:rPr lang="en-US" dirty="0" err="1">
                <a:cs typeface="Calibri"/>
              </a:rPr>
              <a:t>cwblhau</a:t>
            </a:r>
            <a:r>
              <a:rPr lang="en-US" dirty="0">
                <a:cs typeface="Calibri"/>
              </a:rPr>
              <a:t> </a:t>
            </a:r>
            <a:r>
              <a:rPr lang="en-US" dirty="0" err="1">
                <a:cs typeface="Calibri"/>
              </a:rPr>
              <a:t>prentisiaethau</a:t>
            </a:r>
            <a:r>
              <a:rPr lang="en-US" dirty="0">
                <a:cs typeface="Calibri"/>
              </a:rPr>
              <a:t> </a:t>
            </a:r>
            <a:r>
              <a:rPr lang="en-US" dirty="0" err="1">
                <a:cs typeface="Calibri"/>
              </a:rPr>
              <a:t>Datblygu</a:t>
            </a:r>
            <a:r>
              <a:rPr lang="en-US" dirty="0">
                <a:cs typeface="Calibri"/>
              </a:rPr>
              <a:t> </a:t>
            </a:r>
            <a:r>
              <a:rPr lang="en-US" dirty="0" err="1">
                <a:cs typeface="Calibri"/>
              </a:rPr>
              <a:t>Chwaraeon</a:t>
            </a:r>
            <a:r>
              <a:rPr lang="en-US" dirty="0">
                <a:cs typeface="Calibri"/>
              </a:rPr>
              <a:t> a Gwaith </a:t>
            </a:r>
            <a:r>
              <a:rPr lang="en-US" dirty="0" err="1">
                <a:cs typeface="Calibri"/>
              </a:rPr>
              <a:t>Ieuenctid</a:t>
            </a:r>
            <a:r>
              <a:rPr lang="en-US" dirty="0">
                <a:cs typeface="Calibri"/>
              </a:rPr>
              <a:t>, un o ACT </a:t>
            </a:r>
            <a:r>
              <a:rPr lang="en-US" dirty="0" err="1">
                <a:cs typeface="Calibri"/>
              </a:rPr>
              <a:t>sy'n</a:t>
            </a:r>
            <a:r>
              <a:rPr lang="en-US" dirty="0">
                <a:cs typeface="Calibri"/>
              </a:rPr>
              <a:t> </a:t>
            </a:r>
            <a:r>
              <a:rPr lang="en-US" dirty="0" err="1">
                <a:cs typeface="Calibri"/>
              </a:rPr>
              <a:t>gwneud</a:t>
            </a:r>
            <a:r>
              <a:rPr lang="en-US" dirty="0">
                <a:cs typeface="Calibri"/>
              </a:rPr>
              <a:t> </a:t>
            </a:r>
            <a:r>
              <a:rPr lang="en-US" dirty="0" err="1">
                <a:cs typeface="Calibri"/>
              </a:rPr>
              <a:t>prentisiaeth</a:t>
            </a:r>
            <a:r>
              <a:rPr lang="en-US" dirty="0">
                <a:cs typeface="Calibri"/>
              </a:rPr>
              <a:t> Iechyd a </a:t>
            </a:r>
            <a:r>
              <a:rPr lang="en-US" dirty="0" err="1">
                <a:cs typeface="Calibri"/>
              </a:rPr>
              <a:t>Gofal</a:t>
            </a:r>
            <a:r>
              <a:rPr lang="en-US" dirty="0">
                <a:cs typeface="Calibri"/>
              </a:rPr>
              <a:t> </a:t>
            </a:r>
            <a:r>
              <a:rPr lang="en-US" dirty="0" err="1">
                <a:cs typeface="Calibri"/>
              </a:rPr>
              <a:t>Cymdeithasol</a:t>
            </a:r>
            <a:r>
              <a:rPr lang="en-US" dirty="0">
                <a:cs typeface="Calibri"/>
              </a:rPr>
              <a:t> ac </a:t>
            </a:r>
            <a:r>
              <a:rPr lang="en-US" dirty="0" err="1">
                <a:cs typeface="Calibri"/>
              </a:rPr>
              <a:t>mae</a:t>
            </a:r>
            <a:r>
              <a:rPr lang="en-US" dirty="0">
                <a:cs typeface="Calibri"/>
              </a:rPr>
              <a:t> Taylor o MPCT </a:t>
            </a:r>
            <a:r>
              <a:rPr lang="en-US" dirty="0" err="1">
                <a:cs typeface="Calibri"/>
              </a:rPr>
              <a:t>wedi</a:t>
            </a:r>
            <a:r>
              <a:rPr lang="en-US" dirty="0">
                <a:cs typeface="Calibri"/>
              </a:rPr>
              <a:t> </a:t>
            </a:r>
            <a:r>
              <a:rPr lang="en-US" dirty="0" err="1">
                <a:cs typeface="Calibri"/>
              </a:rPr>
              <a:t>ymuno</a:t>
            </a:r>
            <a:r>
              <a:rPr lang="en-US" dirty="0">
                <a:cs typeface="Calibri"/>
              </a:rPr>
              <a:t> </a:t>
            </a:r>
            <a:r>
              <a:rPr lang="en-US" dirty="0" err="1">
                <a:cs typeface="Calibri"/>
              </a:rPr>
              <a:t>efo</a:t>
            </a:r>
            <a:r>
              <a:rPr lang="en-US" dirty="0">
                <a:cs typeface="Calibri"/>
              </a:rPr>
              <a:t> </a:t>
            </a:r>
            <a:r>
              <a:rPr lang="en-US" dirty="0" err="1">
                <a:cs typeface="Calibri"/>
              </a:rPr>
              <a:t>ni</a:t>
            </a:r>
            <a:r>
              <a:rPr lang="en-US" dirty="0">
                <a:cs typeface="Calibri"/>
              </a:rPr>
              <a:t> </a:t>
            </a:r>
            <a:r>
              <a:rPr lang="en-US" dirty="0" err="1">
                <a:cs typeface="Calibri"/>
              </a:rPr>
              <a:t>heddiw</a:t>
            </a:r>
            <a:r>
              <a:rPr lang="en-US" dirty="0">
                <a:cs typeface="Calibri"/>
              </a:rPr>
              <a:t> </a:t>
            </a:r>
            <a:r>
              <a:rPr lang="en-US" dirty="0" err="1">
                <a:cs typeface="Calibri"/>
              </a:rPr>
              <a:t>i</a:t>
            </a:r>
            <a:r>
              <a:rPr lang="en-US" dirty="0">
                <a:cs typeface="Calibri"/>
              </a:rPr>
              <a:t> </a:t>
            </a:r>
            <a:r>
              <a:rPr lang="en-US" dirty="0" err="1">
                <a:cs typeface="Calibri"/>
              </a:rPr>
              <a:t>gyflwyno</a:t>
            </a:r>
            <a:r>
              <a:rPr lang="en-US" dirty="0">
                <a:cs typeface="Calibri"/>
              </a:rPr>
              <a:t> </a:t>
            </a:r>
            <a:r>
              <a:rPr lang="en-US" dirty="0" err="1">
                <a:cs typeface="Calibri"/>
              </a:rPr>
              <a:t>ei</a:t>
            </a:r>
            <a:r>
              <a:rPr lang="en-US" dirty="0">
                <a:cs typeface="Calibri"/>
              </a:rPr>
              <a:t> </a:t>
            </a:r>
            <a:r>
              <a:rPr lang="en-US" dirty="0" err="1">
                <a:cs typeface="Calibri"/>
              </a:rPr>
              <a:t>hun</a:t>
            </a:r>
            <a:r>
              <a:rPr lang="en-US" dirty="0">
                <a:cs typeface="Calibri"/>
              </a:rPr>
              <a:t> ac </a:t>
            </a:r>
            <a:r>
              <a:rPr lang="en-US" dirty="0" err="1">
                <a:cs typeface="Calibri"/>
              </a:rPr>
              <a:t>esbonio</a:t>
            </a:r>
            <a:r>
              <a:rPr lang="en-US" dirty="0">
                <a:cs typeface="Calibri"/>
              </a:rPr>
              <a:t> pam </a:t>
            </a:r>
            <a:r>
              <a:rPr lang="en-US" dirty="0" err="1">
                <a:cs typeface="Calibri"/>
              </a:rPr>
              <a:t>ei</a:t>
            </a:r>
            <a:r>
              <a:rPr lang="en-US" dirty="0">
                <a:cs typeface="Calibri"/>
              </a:rPr>
              <a:t> bod hi </a:t>
            </a:r>
            <a:r>
              <a:rPr lang="en-US" dirty="0" err="1">
                <a:cs typeface="Calibri"/>
              </a:rPr>
              <a:t>wedi</a:t>
            </a:r>
            <a:r>
              <a:rPr lang="en-US" dirty="0">
                <a:cs typeface="Calibri"/>
              </a:rPr>
              <a:t> </a:t>
            </a:r>
            <a:r>
              <a:rPr lang="en-US" dirty="0" err="1">
                <a:cs typeface="Calibri"/>
              </a:rPr>
              <a:t>dewis</a:t>
            </a:r>
            <a:r>
              <a:rPr lang="en-US" dirty="0">
                <a:cs typeface="Calibri"/>
              </a:rPr>
              <a:t> bod </a:t>
            </a:r>
            <a:r>
              <a:rPr lang="en-US" dirty="0" err="1">
                <a:cs typeface="Calibri"/>
              </a:rPr>
              <a:t>yn</a:t>
            </a:r>
            <a:r>
              <a:rPr lang="en-US" dirty="0">
                <a:cs typeface="Calibri"/>
              </a:rPr>
              <a:t> </a:t>
            </a:r>
            <a:r>
              <a:rPr lang="en-US" dirty="0" err="1">
                <a:cs typeface="Calibri"/>
              </a:rPr>
              <a:t>lysgennad</a:t>
            </a:r>
            <a:r>
              <a:rPr lang="en-US" dirty="0">
                <a:cs typeface="Calibri"/>
              </a:rPr>
              <a:t>.  </a:t>
            </a:r>
          </a:p>
          <a:p>
            <a:endParaRPr lang="en-US" dirty="0">
              <a:cs typeface="Calibri"/>
            </a:endParaRPr>
          </a:p>
          <a:p>
            <a:r>
              <a:rPr lang="en-US" dirty="0">
                <a:cs typeface="Calibri"/>
              </a:rPr>
              <a:t>For the first time, ACT has succeeded in recruiting 4 ambassadors for the Coleg </a:t>
            </a:r>
            <a:r>
              <a:rPr lang="en-US" dirty="0" err="1">
                <a:cs typeface="Calibri"/>
              </a:rPr>
              <a:t>Cymraeg</a:t>
            </a:r>
            <a:r>
              <a:rPr lang="en-US" dirty="0">
                <a:cs typeface="Calibri"/>
              </a:rPr>
              <a:t> </a:t>
            </a:r>
            <a:r>
              <a:rPr lang="en-US" dirty="0" err="1">
                <a:cs typeface="Calibri"/>
              </a:rPr>
              <a:t>Cenedlaethol</a:t>
            </a:r>
            <a:r>
              <a:rPr lang="en-US" dirty="0">
                <a:cs typeface="Calibri"/>
              </a:rPr>
              <a:t> this year. It was great to see so much </a:t>
            </a:r>
            <a:r>
              <a:rPr lang="en-US" dirty="0" err="1">
                <a:cs typeface="Calibri"/>
              </a:rPr>
              <a:t>intererst</a:t>
            </a:r>
            <a:r>
              <a:rPr lang="en-US" dirty="0">
                <a:cs typeface="Calibri"/>
              </a:rPr>
              <a:t> and that 4 have been successful. They are from different providers across the ACT network: 2 are apprentices through the </a:t>
            </a:r>
            <a:r>
              <a:rPr lang="en-US" dirty="0" err="1">
                <a:cs typeface="Calibri"/>
              </a:rPr>
              <a:t>Urdd</a:t>
            </a:r>
            <a:r>
              <a:rPr lang="en-US" dirty="0">
                <a:cs typeface="Calibri"/>
              </a:rPr>
              <a:t> and are completing apprenticeships in Sports Development and Youth Work, one from ACT completing an apprenticeship in Health and Social Care and Taylor from MPCT has joined us today to introduce herself and will explain why she has chosen to become an ambassador.</a:t>
            </a:r>
          </a:p>
        </p:txBody>
      </p:sp>
      <p:sp>
        <p:nvSpPr>
          <p:cNvPr id="4" name="Slide Number Placeholder 3"/>
          <p:cNvSpPr>
            <a:spLocks noGrp="1"/>
          </p:cNvSpPr>
          <p:nvPr>
            <p:ph type="sldNum" sz="quarter" idx="5"/>
          </p:nvPr>
        </p:nvSpPr>
        <p:spPr/>
        <p:txBody>
          <a:bodyPr/>
          <a:lstStyle/>
          <a:p>
            <a:fld id="{6EA74F7A-AA1D-49A9-9B49-56C1FC68AE29}" type="slidenum">
              <a:rPr lang="cy-GB" smtClean="0"/>
              <a:t>4</a:t>
            </a:fld>
            <a:endParaRPr lang="cy-GB"/>
          </a:p>
        </p:txBody>
      </p:sp>
    </p:spTree>
    <p:extLst>
      <p:ext uri="{BB962C8B-B14F-4D97-AF65-F5344CB8AC3E}">
        <p14:creationId xmlns:p14="http://schemas.microsoft.com/office/powerpoint/2010/main" val="18288191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Encourage and support</a:t>
            </a:r>
          </a:p>
        </p:txBody>
      </p:sp>
      <p:sp>
        <p:nvSpPr>
          <p:cNvPr id="4" name="Slide Number Placeholder 3"/>
          <p:cNvSpPr>
            <a:spLocks noGrp="1"/>
          </p:cNvSpPr>
          <p:nvPr>
            <p:ph type="sldNum" sz="quarter" idx="5"/>
          </p:nvPr>
        </p:nvSpPr>
        <p:spPr/>
        <p:txBody>
          <a:bodyPr/>
          <a:lstStyle/>
          <a:p>
            <a:fld id="{6EA74F7A-AA1D-49A9-9B49-56C1FC68AE29}" type="slidenum">
              <a:rPr lang="cy-GB" smtClean="0"/>
              <a:t>8</a:t>
            </a:fld>
            <a:endParaRPr lang="cy-GB"/>
          </a:p>
        </p:txBody>
      </p:sp>
    </p:spTree>
    <p:extLst>
      <p:ext uri="{BB962C8B-B14F-4D97-AF65-F5344CB8AC3E}">
        <p14:creationId xmlns:p14="http://schemas.microsoft.com/office/powerpoint/2010/main" val="40722109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Ar</a:t>
            </a:r>
            <a:r>
              <a:rPr lang="en-GB" dirty="0"/>
              <a:t> </a:t>
            </a:r>
            <a:r>
              <a:rPr lang="en-GB" dirty="0" err="1"/>
              <a:t>agor</a:t>
            </a:r>
            <a:r>
              <a:rPr lang="en-GB" dirty="0"/>
              <a:t>, open from now on. Roll on roll off, can be involved as much or as little as they’d like. </a:t>
            </a:r>
            <a:endParaRPr lang="cy-GB" dirty="0"/>
          </a:p>
        </p:txBody>
      </p:sp>
      <p:sp>
        <p:nvSpPr>
          <p:cNvPr id="4" name="Slide Number Placeholder 3"/>
          <p:cNvSpPr>
            <a:spLocks noGrp="1"/>
          </p:cNvSpPr>
          <p:nvPr>
            <p:ph type="sldNum" sz="quarter" idx="5"/>
          </p:nvPr>
        </p:nvSpPr>
        <p:spPr/>
        <p:txBody>
          <a:bodyPr/>
          <a:lstStyle/>
          <a:p>
            <a:fld id="{6EA74F7A-AA1D-49A9-9B49-56C1FC68AE29}" type="slidenum">
              <a:rPr lang="cy-GB" smtClean="0"/>
              <a:t>10</a:t>
            </a:fld>
            <a:endParaRPr lang="cy-GB"/>
          </a:p>
        </p:txBody>
      </p:sp>
    </p:spTree>
    <p:extLst>
      <p:ext uri="{BB962C8B-B14F-4D97-AF65-F5344CB8AC3E}">
        <p14:creationId xmlns:p14="http://schemas.microsoft.com/office/powerpoint/2010/main" val="21182490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Ar</a:t>
            </a:r>
            <a:r>
              <a:rPr lang="en-GB" dirty="0"/>
              <a:t> </a:t>
            </a:r>
            <a:r>
              <a:rPr lang="en-GB" dirty="0" err="1"/>
              <a:t>agor</a:t>
            </a:r>
            <a:r>
              <a:rPr lang="en-GB" dirty="0"/>
              <a:t>, open from now on. Roll on roll off, can be involved as much or as little as they’d like. </a:t>
            </a:r>
            <a:endParaRPr lang="cy-GB" dirty="0"/>
          </a:p>
        </p:txBody>
      </p:sp>
      <p:sp>
        <p:nvSpPr>
          <p:cNvPr id="4" name="Slide Number Placeholder 3"/>
          <p:cNvSpPr>
            <a:spLocks noGrp="1"/>
          </p:cNvSpPr>
          <p:nvPr>
            <p:ph type="sldNum" sz="quarter" idx="5"/>
          </p:nvPr>
        </p:nvSpPr>
        <p:spPr/>
        <p:txBody>
          <a:bodyPr/>
          <a:lstStyle/>
          <a:p>
            <a:fld id="{6EA74F7A-AA1D-49A9-9B49-56C1FC68AE29}" type="slidenum">
              <a:rPr lang="cy-GB" smtClean="0"/>
              <a:t>11</a:t>
            </a:fld>
            <a:endParaRPr lang="cy-GB"/>
          </a:p>
        </p:txBody>
      </p:sp>
    </p:spTree>
    <p:extLst>
      <p:ext uri="{BB962C8B-B14F-4D97-AF65-F5344CB8AC3E}">
        <p14:creationId xmlns:p14="http://schemas.microsoft.com/office/powerpoint/2010/main" val="4338547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Ar</a:t>
            </a:r>
            <a:r>
              <a:rPr lang="en-GB" dirty="0"/>
              <a:t> </a:t>
            </a:r>
            <a:r>
              <a:rPr lang="en-GB" dirty="0" err="1"/>
              <a:t>agor</a:t>
            </a:r>
            <a:r>
              <a:rPr lang="en-GB" dirty="0"/>
              <a:t>, open from now on. Roll on roll off, can be involved as much or as little as they’d like. </a:t>
            </a:r>
            <a:endParaRPr lang="cy-GB" dirty="0"/>
          </a:p>
        </p:txBody>
      </p:sp>
      <p:sp>
        <p:nvSpPr>
          <p:cNvPr id="4" name="Slide Number Placeholder 3"/>
          <p:cNvSpPr>
            <a:spLocks noGrp="1"/>
          </p:cNvSpPr>
          <p:nvPr>
            <p:ph type="sldNum" sz="quarter" idx="5"/>
          </p:nvPr>
        </p:nvSpPr>
        <p:spPr/>
        <p:txBody>
          <a:bodyPr/>
          <a:lstStyle/>
          <a:p>
            <a:fld id="{6EA74F7A-AA1D-49A9-9B49-56C1FC68AE29}" type="slidenum">
              <a:rPr lang="cy-GB" smtClean="0"/>
              <a:t>12</a:t>
            </a:fld>
            <a:endParaRPr lang="cy-GB"/>
          </a:p>
        </p:txBody>
      </p:sp>
    </p:spTree>
    <p:extLst>
      <p:ext uri="{BB962C8B-B14F-4D97-AF65-F5344CB8AC3E}">
        <p14:creationId xmlns:p14="http://schemas.microsoft.com/office/powerpoint/2010/main" val="1139769622"/>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 Id="rId14" Type="http://schemas.openxmlformats.org/officeDocument/2006/relationships/image" Target="../media/image13.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solidFill>
          <a:srgbClr val="1A1E3B"/>
        </a:solidFill>
        <a:effectLst/>
      </p:bgPr>
    </p:bg>
    <p:spTree>
      <p:nvGrpSpPr>
        <p:cNvPr id="1" name=""/>
        <p:cNvGrpSpPr/>
        <p:nvPr/>
      </p:nvGrpSpPr>
      <p:grpSpPr>
        <a:xfrm>
          <a:off x="0" y="0"/>
          <a:ext cx="0" cy="0"/>
          <a:chOff x="0" y="0"/>
          <a:chExt cx="0" cy="0"/>
        </a:xfrm>
      </p:grpSpPr>
      <p:grpSp>
        <p:nvGrpSpPr>
          <p:cNvPr id="3" name="ACT Shape Graphics">
            <a:extLst>
              <a:ext uri="{FF2B5EF4-FFF2-40B4-BE49-F238E27FC236}">
                <a16:creationId xmlns:a16="http://schemas.microsoft.com/office/drawing/2014/main" id="{05C25802-426F-4288-8420-3EE7CE94A241}"/>
              </a:ext>
              <a:ext uri="{C183D7F6-B498-43B3-948B-1728B52AA6E4}">
                <adec:decorative xmlns:adec="http://schemas.microsoft.com/office/drawing/2017/decorative" val="1"/>
              </a:ext>
            </a:extLst>
          </p:cNvPr>
          <p:cNvGrpSpPr/>
          <p:nvPr/>
        </p:nvGrpSpPr>
        <p:grpSpPr>
          <a:xfrm>
            <a:off x="0" y="-1"/>
            <a:ext cx="12192001" cy="7580726"/>
            <a:chOff x="0" y="-1"/>
            <a:chExt cx="12192001" cy="7580726"/>
          </a:xfrm>
        </p:grpSpPr>
        <p:pic>
          <p:nvPicPr>
            <p:cNvPr id="29" name="Orange Graphic">
              <a:extLst>
                <a:ext uri="{FF2B5EF4-FFF2-40B4-BE49-F238E27FC236}">
                  <a16:creationId xmlns:a16="http://schemas.microsoft.com/office/drawing/2014/main" id="{A3A527E3-061D-43D2-A152-E84610F3F698}"/>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558100" y="1040250"/>
              <a:ext cx="3230882" cy="3198603"/>
            </a:xfrm>
            <a:prstGeom prst="rect">
              <a:avLst/>
            </a:prstGeom>
          </p:spPr>
        </p:pic>
        <p:pic>
          <p:nvPicPr>
            <p:cNvPr id="22" name="Purple Graphic">
              <a:extLst>
                <a:ext uri="{FF2B5EF4-FFF2-40B4-BE49-F238E27FC236}">
                  <a16:creationId xmlns:a16="http://schemas.microsoft.com/office/drawing/2014/main" id="{F118A546-5E91-4FA1-A1C7-8D45C5CF92F4}"/>
                </a:ext>
                <a:ext uri="{C183D7F6-B498-43B3-948B-1728B52AA6E4}">
                  <adec:decorative xmlns:adec="http://schemas.microsoft.com/office/drawing/2017/decorative" val="1"/>
                </a:ext>
              </a:extLst>
            </p:cNvPr>
            <p:cNvPicPr>
              <a:picLocks noChangeAspect="1"/>
            </p:cNvPicPr>
            <p:nvPr/>
          </p:nvPicPr>
          <p:blipFill rotWithShape="1">
            <a:blip r:embed="rId4"/>
            <a:srcRect t="41947"/>
            <a:stretch/>
          </p:blipFill>
          <p:spPr>
            <a:xfrm>
              <a:off x="5224787" y="-1"/>
              <a:ext cx="3455545" cy="2043032"/>
            </a:xfrm>
            <a:prstGeom prst="rect">
              <a:avLst/>
            </a:prstGeom>
          </p:spPr>
        </p:pic>
        <p:pic>
          <p:nvPicPr>
            <p:cNvPr id="34" name="Yellow Graphic">
              <a:extLst>
                <a:ext uri="{FF2B5EF4-FFF2-40B4-BE49-F238E27FC236}">
                  <a16:creationId xmlns:a16="http://schemas.microsoft.com/office/drawing/2014/main" id="{6C8E08A4-2BBA-437D-A1E5-0C4A2D81959C}"/>
                </a:ext>
                <a:ext uri="{C183D7F6-B498-43B3-948B-1728B52AA6E4}">
                  <adec:decorative xmlns:adec="http://schemas.microsoft.com/office/drawing/2017/decorative" val="1"/>
                </a:ext>
              </a:extLst>
            </p:cNvPr>
            <p:cNvPicPr>
              <a:picLocks noChangeAspect="1"/>
            </p:cNvPicPr>
            <p:nvPr/>
          </p:nvPicPr>
          <p:blipFill rotWithShape="1">
            <a:blip r:embed="rId5"/>
            <a:srcRect r="35354"/>
            <a:stretch/>
          </p:blipFill>
          <p:spPr>
            <a:xfrm>
              <a:off x="9192497" y="2728202"/>
              <a:ext cx="2999503" cy="4852523"/>
            </a:xfrm>
            <a:prstGeom prst="rect">
              <a:avLst/>
            </a:prstGeom>
          </p:spPr>
        </p:pic>
        <p:pic>
          <p:nvPicPr>
            <p:cNvPr id="35" name="Green Graphic">
              <a:extLst>
                <a:ext uri="{FF2B5EF4-FFF2-40B4-BE49-F238E27FC236}">
                  <a16:creationId xmlns:a16="http://schemas.microsoft.com/office/drawing/2014/main" id="{53F08014-63A1-4F86-AB73-1B179145B36A}"/>
                </a:ext>
                <a:ext uri="{C183D7F6-B498-43B3-948B-1728B52AA6E4}">
                  <adec:decorative xmlns:adec="http://schemas.microsoft.com/office/drawing/2017/decorative" val="1"/>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l="50000" t="37089"/>
            <a:stretch/>
          </p:blipFill>
          <p:spPr>
            <a:xfrm rot="5400000">
              <a:off x="9968349" y="-271305"/>
              <a:ext cx="1952348" cy="2494957"/>
            </a:xfrm>
            <a:prstGeom prst="rect">
              <a:avLst/>
            </a:prstGeom>
          </p:spPr>
        </p:pic>
        <p:pic>
          <p:nvPicPr>
            <p:cNvPr id="36" name="Navy Graphic">
              <a:extLst>
                <a:ext uri="{FF2B5EF4-FFF2-40B4-BE49-F238E27FC236}">
                  <a16:creationId xmlns:a16="http://schemas.microsoft.com/office/drawing/2014/main" id="{71DCDD29-E7E8-45C0-B866-0179546023D6}"/>
                </a:ext>
                <a:ext uri="{C183D7F6-B498-43B3-948B-1728B52AA6E4}">
                  <adec:decorative xmlns:adec="http://schemas.microsoft.com/office/drawing/2017/decorative" val="1"/>
                </a:ext>
              </a:extLst>
            </p:cNvPr>
            <p:cNvPicPr>
              <a:picLocks noChangeAspect="1"/>
            </p:cNvPicPr>
            <p:nvPr/>
          </p:nvPicPr>
          <p:blipFill rotWithShape="1">
            <a:blip r:embed="rId8">
              <a:extLst>
                <a:ext uri="{96DAC541-7B7A-43D3-8B79-37D633B846F1}">
                  <asvg:svgBlip xmlns:asvg="http://schemas.microsoft.com/office/drawing/2016/SVG/main" r:embed="rId9"/>
                </a:ext>
              </a:extLst>
            </a:blip>
            <a:srcRect l="50000" t="37089"/>
            <a:stretch/>
          </p:blipFill>
          <p:spPr>
            <a:xfrm rot="5400000">
              <a:off x="11127100" y="-97161"/>
              <a:ext cx="967739" cy="1162062"/>
            </a:xfrm>
            <a:prstGeom prst="rect">
              <a:avLst/>
            </a:prstGeom>
          </p:spPr>
        </p:pic>
        <p:pic>
          <p:nvPicPr>
            <p:cNvPr id="18" name="Orange Graphic">
              <a:extLst>
                <a:ext uri="{FF2B5EF4-FFF2-40B4-BE49-F238E27FC236}">
                  <a16:creationId xmlns:a16="http://schemas.microsoft.com/office/drawing/2014/main" id="{CABFC6AE-4342-475C-A20E-51C8031BDA4C}"/>
                </a:ext>
                <a:ext uri="{C183D7F6-B498-43B3-948B-1728B52AA6E4}">
                  <adec:decorative xmlns:adec="http://schemas.microsoft.com/office/drawing/2017/decorative" val="1"/>
                </a:ext>
              </a:extLst>
            </p:cNvPr>
            <p:cNvPicPr>
              <a:picLocks noChangeAspect="1"/>
            </p:cNvPicPr>
            <p:nvPr/>
          </p:nvPicPr>
          <p:blipFill rotWithShape="1">
            <a:blip r:embed="rId10">
              <a:extLst>
                <a:ext uri="{96DAC541-7B7A-43D3-8B79-37D633B846F1}">
                  <asvg:svgBlip xmlns:asvg="http://schemas.microsoft.com/office/drawing/2016/SVG/main" r:embed="rId11"/>
                </a:ext>
              </a:extLst>
            </a:blip>
            <a:srcRect l="82717" t="-2" b="19658"/>
            <a:stretch/>
          </p:blipFill>
          <p:spPr>
            <a:xfrm>
              <a:off x="0" y="3042304"/>
              <a:ext cx="728666" cy="2849714"/>
            </a:xfrm>
            <a:prstGeom prst="rect">
              <a:avLst/>
            </a:prstGeom>
          </p:spPr>
        </p:pic>
      </p:grpSp>
      <p:sp>
        <p:nvSpPr>
          <p:cNvPr id="30" name="Grey Bar">
            <a:extLst>
              <a:ext uri="{FF2B5EF4-FFF2-40B4-BE49-F238E27FC236}">
                <a16:creationId xmlns:a16="http://schemas.microsoft.com/office/drawing/2014/main" id="{EFD1FA62-CFC5-4714-A4B8-9F8370E0C269}"/>
              </a:ext>
              <a:ext uri="{C183D7F6-B498-43B3-948B-1728B52AA6E4}">
                <adec:decorative xmlns:adec="http://schemas.microsoft.com/office/drawing/2017/decorative" val="1"/>
              </a:ext>
            </a:extLst>
          </p:cNvPr>
          <p:cNvSpPr/>
          <p:nvPr/>
        </p:nvSpPr>
        <p:spPr>
          <a:xfrm>
            <a:off x="0" y="5805264"/>
            <a:ext cx="12192000" cy="1052736"/>
          </a:xfrm>
          <a:prstGeom prst="rect">
            <a:avLst/>
          </a:prstGeom>
          <a:solidFill>
            <a:schemeClr val="bg2"/>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Title (English)">
            <a:extLst>
              <a:ext uri="{FF2B5EF4-FFF2-40B4-BE49-F238E27FC236}">
                <a16:creationId xmlns:a16="http://schemas.microsoft.com/office/drawing/2014/main" id="{A0246A06-E139-46EC-AFED-638E29D75897}"/>
              </a:ext>
            </a:extLst>
          </p:cNvPr>
          <p:cNvSpPr>
            <a:spLocks noGrp="1"/>
          </p:cNvSpPr>
          <p:nvPr>
            <p:ph type="ctrTitle" hasCustomPrompt="1"/>
          </p:nvPr>
        </p:nvSpPr>
        <p:spPr>
          <a:xfrm>
            <a:off x="838200" y="1281803"/>
            <a:ext cx="10668000" cy="1403224"/>
          </a:xfrm>
          <a:prstGeom prst="rect">
            <a:avLst/>
          </a:prstGeom>
          <a:effectLst/>
        </p:spPr>
        <p:txBody>
          <a:bodyPr anchor="b">
            <a:noAutofit/>
          </a:bodyPr>
          <a:lstStyle>
            <a:lvl1pPr algn="l">
              <a:defRPr sz="5200" b="1">
                <a:solidFill>
                  <a:srgbClr val="FFFFFF"/>
                </a:solidFill>
                <a:effectLst>
                  <a:outerShdw blurRad="25400" dist="50800" dir="2700000" algn="tl">
                    <a:srgbClr val="1A1E3B"/>
                  </a:outerShdw>
                </a:effectLst>
                <a:latin typeface="Segoe UI" panose="020B0502040204020203" pitchFamily="34" charset="0"/>
                <a:cs typeface="Segoe UI" panose="020B0502040204020203" pitchFamily="34" charset="0"/>
              </a:defRPr>
            </a:lvl1pPr>
          </a:lstStyle>
          <a:p>
            <a:r>
              <a:rPr lang="en-GB" noProof="0" dirty="0"/>
              <a:t>Session Title (English)</a:t>
            </a:r>
          </a:p>
        </p:txBody>
      </p:sp>
      <p:sp>
        <p:nvSpPr>
          <p:cNvPr id="19" name="Title (Cymraeg)">
            <a:extLst>
              <a:ext uri="{FF2B5EF4-FFF2-40B4-BE49-F238E27FC236}">
                <a16:creationId xmlns:a16="http://schemas.microsoft.com/office/drawing/2014/main" id="{9525337A-9B21-428B-9697-F27900A70ECE}"/>
              </a:ext>
            </a:extLst>
          </p:cNvPr>
          <p:cNvSpPr>
            <a:spLocks noGrp="1"/>
          </p:cNvSpPr>
          <p:nvPr>
            <p:ph type="body" sz="quarter" idx="13" hasCustomPrompt="1"/>
          </p:nvPr>
        </p:nvSpPr>
        <p:spPr>
          <a:xfrm>
            <a:off x="838200" y="2735229"/>
            <a:ext cx="10668000" cy="1477031"/>
          </a:xfrm>
          <a:prstGeom prst="rect">
            <a:avLst/>
          </a:prstGeom>
          <a:effectLst/>
        </p:spPr>
        <p:txBody>
          <a:bodyPr>
            <a:normAutofit/>
          </a:bodyPr>
          <a:lstStyle>
            <a:lvl1pPr marL="0" indent="0">
              <a:buNone/>
              <a:defRPr sz="5200" b="1">
                <a:solidFill>
                  <a:srgbClr val="FFC822"/>
                </a:solidFill>
                <a:effectLst>
                  <a:outerShdw blurRad="25400" dist="50800" dir="2700000" algn="tl">
                    <a:srgbClr val="1A1E3B"/>
                  </a:outerShdw>
                </a:effectLst>
                <a:latin typeface="Segoe UI" panose="020B0502040204020203" pitchFamily="34" charset="0"/>
                <a:cs typeface="Segoe UI" panose="020B0502040204020203" pitchFamily="34" charset="0"/>
              </a:defRPr>
            </a:lvl1pPr>
          </a:lstStyle>
          <a:p>
            <a:pPr lvl="0"/>
            <a:r>
              <a:rPr lang="cy-GB" noProof="0" dirty="0"/>
              <a:t>Teitl y Sesiwn (Cymraeg)</a:t>
            </a:r>
          </a:p>
        </p:txBody>
      </p:sp>
      <p:sp>
        <p:nvSpPr>
          <p:cNvPr id="16" name="Title of Course / Unit (English)">
            <a:extLst>
              <a:ext uri="{FF2B5EF4-FFF2-40B4-BE49-F238E27FC236}">
                <a16:creationId xmlns:a16="http://schemas.microsoft.com/office/drawing/2014/main" id="{526DA1CA-653B-4278-A185-8BD383012224}"/>
              </a:ext>
            </a:extLst>
          </p:cNvPr>
          <p:cNvSpPr>
            <a:spLocks noGrp="1"/>
          </p:cNvSpPr>
          <p:nvPr>
            <p:ph type="subTitle" idx="1" hasCustomPrompt="1"/>
          </p:nvPr>
        </p:nvSpPr>
        <p:spPr>
          <a:xfrm>
            <a:off x="838200" y="4450817"/>
            <a:ext cx="10676614" cy="463303"/>
          </a:xfrm>
          <a:prstGeom prst="rect">
            <a:avLst/>
          </a:prstGeom>
          <a:effectLst/>
        </p:spPr>
        <p:txBody>
          <a:bodyPr>
            <a:noAutofit/>
          </a:bodyPr>
          <a:lstStyle>
            <a:lvl1pPr marL="0" indent="0" algn="l">
              <a:buNone/>
              <a:defRPr sz="2800" b="1">
                <a:solidFill>
                  <a:srgbClr val="FFFFFF"/>
                </a:solidFill>
                <a:effectLst>
                  <a:outerShdw blurRad="38100" dist="38100" dir="2700000" algn="tl">
                    <a:schemeClr val="tx1"/>
                  </a:outerShdw>
                </a:effectLst>
                <a:latin typeface="+mj-lt"/>
                <a:ea typeface="Open Sans" panose="020B0606030504020204" pitchFamily="34" charset="0"/>
                <a:cs typeface="Open Sans" panose="020B0606030504020204"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GB" noProof="0" dirty="0"/>
              <a:t>Title of Course / Unit</a:t>
            </a:r>
          </a:p>
        </p:txBody>
      </p:sp>
      <p:sp>
        <p:nvSpPr>
          <p:cNvPr id="20" name="Title of Course / Unit (Cymraeg)">
            <a:extLst>
              <a:ext uri="{FF2B5EF4-FFF2-40B4-BE49-F238E27FC236}">
                <a16:creationId xmlns:a16="http://schemas.microsoft.com/office/drawing/2014/main" id="{DEB799CB-9BF1-446A-AAF3-2A7091328F1E}"/>
              </a:ext>
            </a:extLst>
          </p:cNvPr>
          <p:cNvSpPr>
            <a:spLocks noGrp="1"/>
          </p:cNvSpPr>
          <p:nvPr>
            <p:ph type="body" sz="quarter" idx="14" hasCustomPrompt="1"/>
          </p:nvPr>
        </p:nvSpPr>
        <p:spPr>
          <a:xfrm>
            <a:off x="838199" y="4955507"/>
            <a:ext cx="10676614" cy="446477"/>
          </a:xfrm>
          <a:effectLst/>
        </p:spPr>
        <p:txBody>
          <a:bodyPr>
            <a:normAutofit/>
          </a:bodyPr>
          <a:lstStyle>
            <a:lvl1pPr marL="0" indent="0">
              <a:buNone/>
              <a:defRPr sz="2800" b="1">
                <a:solidFill>
                  <a:srgbClr val="FFC822"/>
                </a:solidFill>
                <a:effectLst>
                  <a:outerShdw blurRad="38100" dist="38100" dir="2700000" algn="tl">
                    <a:schemeClr val="tx1"/>
                  </a:outerShdw>
                </a:effectLst>
                <a:latin typeface="+mj-lt"/>
                <a:ea typeface="Open Sans" panose="020B0606030504020204" pitchFamily="34" charset="0"/>
                <a:cs typeface="Open Sans" panose="020B0606030504020204" pitchFamily="34" charset="0"/>
              </a:defRPr>
            </a:lvl1pPr>
          </a:lstStyle>
          <a:p>
            <a:pPr lvl="0"/>
            <a:r>
              <a:rPr lang="cy-GB" noProof="0" dirty="0"/>
              <a:t>Teitl y Cwrs / Uned</a:t>
            </a:r>
          </a:p>
        </p:txBody>
      </p:sp>
      <p:pic>
        <p:nvPicPr>
          <p:cNvPr id="23" name="European Social Fund Logo">
            <a:extLst>
              <a:ext uri="{FF2B5EF4-FFF2-40B4-BE49-F238E27FC236}">
                <a16:creationId xmlns:a16="http://schemas.microsoft.com/office/drawing/2014/main" id="{6AB620FF-BB5B-4996-928A-C1854DAF8869}"/>
              </a:ext>
              <a:ext uri="{C183D7F6-B498-43B3-948B-1728B52AA6E4}">
                <adec:decorative xmlns:adec="http://schemas.microsoft.com/office/drawing/2017/decorative" val="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67824" y="5936766"/>
            <a:ext cx="1083216" cy="784600"/>
          </a:xfrm>
          <a:prstGeom prst="rect">
            <a:avLst/>
          </a:prstGeom>
        </p:spPr>
      </p:pic>
      <p:pic>
        <p:nvPicPr>
          <p:cNvPr id="24" name="Apprenticeships Logo">
            <a:extLst>
              <a:ext uri="{FF2B5EF4-FFF2-40B4-BE49-F238E27FC236}">
                <a16:creationId xmlns:a16="http://schemas.microsoft.com/office/drawing/2014/main" id="{06601E12-DED3-42C4-AF93-CB52CDF78FB2}"/>
              </a:ext>
              <a:ext uri="{C183D7F6-B498-43B3-948B-1728B52AA6E4}">
                <adec:decorative xmlns:adec="http://schemas.microsoft.com/office/drawing/2017/decorative" val="1"/>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2261473" y="6077517"/>
            <a:ext cx="1655740" cy="583007"/>
          </a:xfrm>
          <a:prstGeom prst="rect">
            <a:avLst/>
          </a:prstGeom>
        </p:spPr>
      </p:pic>
      <p:pic>
        <p:nvPicPr>
          <p:cNvPr id="25" name="Cymraeg Logo">
            <a:extLst>
              <a:ext uri="{FF2B5EF4-FFF2-40B4-BE49-F238E27FC236}">
                <a16:creationId xmlns:a16="http://schemas.microsoft.com/office/drawing/2014/main" id="{FACB71B4-9217-4DFF-B6B3-3B8AAFAFE2CE}"/>
              </a:ext>
              <a:ext uri="{C183D7F6-B498-43B3-948B-1728B52AA6E4}">
                <adec:decorative xmlns:adec="http://schemas.microsoft.com/office/drawing/2017/decorative" val="1"/>
              </a:ext>
            </a:extLst>
          </p:cNvPr>
          <p:cNvPicPr>
            <a:picLocks noChangeAspect="1"/>
          </p:cNvPicPr>
          <p:nvPr/>
        </p:nvPicPr>
        <p:blipFill>
          <a:blip r:embed="rId14">
            <a:extLst>
              <a:ext uri="{28A0092B-C50C-407E-A947-70E740481C1C}">
                <a14:useLocalDpi xmlns:a14="http://schemas.microsoft.com/office/drawing/2010/main" val="0"/>
              </a:ext>
            </a:extLst>
          </a:blip>
          <a:srcRect/>
          <a:stretch/>
        </p:blipFill>
        <p:spPr>
          <a:xfrm>
            <a:off x="4472412" y="5892017"/>
            <a:ext cx="586893" cy="803916"/>
          </a:xfrm>
          <a:prstGeom prst="rect">
            <a:avLst/>
          </a:prstGeom>
        </p:spPr>
      </p:pic>
      <p:pic>
        <p:nvPicPr>
          <p:cNvPr id="9" name="Picture 8">
            <a:extLst>
              <a:ext uri="{FF2B5EF4-FFF2-40B4-BE49-F238E27FC236}">
                <a16:creationId xmlns:a16="http://schemas.microsoft.com/office/drawing/2014/main" id="{FD678433-64F4-4D35-9AC6-D1B5451A9B5C}"/>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262633" y="232204"/>
            <a:ext cx="1797522" cy="881465"/>
          </a:xfrm>
          <a:prstGeom prst="rect">
            <a:avLst/>
          </a:prstGeom>
        </p:spPr>
      </p:pic>
    </p:spTree>
    <p:extLst>
      <p:ext uri="{BB962C8B-B14F-4D97-AF65-F5344CB8AC3E}">
        <p14:creationId xmlns:p14="http://schemas.microsoft.com/office/powerpoint/2010/main" val="23365270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p:bg>
      <p:bgPr>
        <a:solidFill>
          <a:srgbClr val="CECECE"/>
        </a:solidFill>
        <a:effectLst/>
      </p:bgPr>
    </p:bg>
    <p:spTree>
      <p:nvGrpSpPr>
        <p:cNvPr id="1" name=""/>
        <p:cNvGrpSpPr/>
        <p:nvPr/>
      </p:nvGrpSpPr>
      <p:grpSpPr>
        <a:xfrm>
          <a:off x="0" y="0"/>
          <a:ext cx="0" cy="0"/>
          <a:chOff x="0" y="0"/>
          <a:chExt cx="0" cy="0"/>
        </a:xfrm>
      </p:grpSpPr>
      <p:sp>
        <p:nvSpPr>
          <p:cNvPr id="14" name="English Content">
            <a:extLst>
              <a:ext uri="{FF2B5EF4-FFF2-40B4-BE49-F238E27FC236}">
                <a16:creationId xmlns:a16="http://schemas.microsoft.com/office/drawing/2014/main" id="{1B58C8A8-8837-47DB-92E5-1221CA087B4E}"/>
              </a:ext>
            </a:extLst>
          </p:cNvPr>
          <p:cNvSpPr>
            <a:spLocks noGrp="1"/>
          </p:cNvSpPr>
          <p:nvPr>
            <p:ph sz="half" idx="1" hasCustomPrompt="1"/>
          </p:nvPr>
        </p:nvSpPr>
        <p:spPr>
          <a:xfrm>
            <a:off x="590989" y="1159089"/>
            <a:ext cx="4968000" cy="4777086"/>
          </a:xfrm>
          <a:prstGeom prst="rect">
            <a:avLst/>
          </a:prstGeom>
        </p:spPr>
        <p:txBody>
          <a:bodyPr>
            <a:normAutofit/>
          </a:bodyPr>
          <a:lstStyle>
            <a:lvl1pPr marL="0" indent="0">
              <a:lnSpc>
                <a:spcPct val="200000"/>
              </a:lnSpc>
              <a:buNone/>
              <a:defRPr sz="2800" b="0">
                <a:solidFill>
                  <a:srgbClr val="232324"/>
                </a:solidFill>
                <a:latin typeface="+mj-lt"/>
                <a:cs typeface="Calibri" panose="020F0502020204030204" pitchFamily="34" charset="0"/>
              </a:defRPr>
            </a:lvl1pPr>
            <a:lvl2pPr>
              <a:lnSpc>
                <a:spcPct val="150000"/>
              </a:lnSpc>
              <a:defRPr sz="2400">
                <a:solidFill>
                  <a:srgbClr val="232324"/>
                </a:solidFill>
                <a:latin typeface="+mj-lt"/>
                <a:cs typeface="Calibri" panose="020F0502020204030204" pitchFamily="34" charset="0"/>
              </a:defRPr>
            </a:lvl2pPr>
            <a:lvl3pPr>
              <a:lnSpc>
                <a:spcPct val="150000"/>
              </a:lnSpc>
              <a:defRPr sz="2400">
                <a:solidFill>
                  <a:srgbClr val="232324"/>
                </a:solidFill>
                <a:latin typeface="+mj-lt"/>
                <a:cs typeface="Calibri" panose="020F0502020204030204" pitchFamily="34" charset="0"/>
              </a:defRPr>
            </a:lvl3pPr>
            <a:lvl4pPr>
              <a:lnSpc>
                <a:spcPct val="150000"/>
              </a:lnSpc>
              <a:defRPr sz="2000">
                <a:solidFill>
                  <a:srgbClr val="232324"/>
                </a:solidFill>
                <a:latin typeface="+mj-lt"/>
                <a:cs typeface="Calibri" panose="020F0502020204030204" pitchFamily="34" charset="0"/>
              </a:defRPr>
            </a:lvl4pPr>
            <a:lvl5pPr>
              <a:lnSpc>
                <a:spcPct val="150000"/>
              </a:lnSpc>
              <a:defRPr sz="1800">
                <a:solidFill>
                  <a:srgbClr val="232324"/>
                </a:solidFill>
                <a:latin typeface="+mj-lt"/>
                <a:cs typeface="Calibri" panose="020F0502020204030204" pitchFamily="34" charset="0"/>
              </a:defRPr>
            </a:lvl5pPr>
          </a:lstStyle>
          <a:p>
            <a:pPr lvl="0"/>
            <a:r>
              <a:rPr lang="en-GB" noProof="0"/>
              <a:t>English Content</a:t>
            </a:r>
          </a:p>
        </p:txBody>
      </p:sp>
      <p:sp>
        <p:nvSpPr>
          <p:cNvPr id="17" name="Welsh Content">
            <a:extLst>
              <a:ext uri="{FF2B5EF4-FFF2-40B4-BE49-F238E27FC236}">
                <a16:creationId xmlns:a16="http://schemas.microsoft.com/office/drawing/2014/main" id="{0C81751E-EA8B-468C-92AB-620F3A730AF0}"/>
              </a:ext>
            </a:extLst>
          </p:cNvPr>
          <p:cNvSpPr>
            <a:spLocks noGrp="1"/>
          </p:cNvSpPr>
          <p:nvPr>
            <p:ph sz="half" idx="2" hasCustomPrompt="1"/>
          </p:nvPr>
        </p:nvSpPr>
        <p:spPr>
          <a:xfrm>
            <a:off x="6416178" y="1159089"/>
            <a:ext cx="4968000" cy="4777086"/>
          </a:xfrm>
          <a:prstGeom prst="rect">
            <a:avLst/>
          </a:prstGeom>
        </p:spPr>
        <p:txBody>
          <a:bodyPr/>
          <a:lstStyle>
            <a:lvl1pPr marL="0" indent="0">
              <a:lnSpc>
                <a:spcPct val="200000"/>
              </a:lnSpc>
              <a:buNone/>
              <a:defRPr sz="2800" b="0" i="0">
                <a:solidFill>
                  <a:schemeClr val="accent6"/>
                </a:solidFill>
                <a:latin typeface="+mj-lt"/>
                <a:cs typeface="Calibri" panose="020F0502020204030204" pitchFamily="34" charset="0"/>
              </a:defRPr>
            </a:lvl1pPr>
            <a:lvl2pPr>
              <a:lnSpc>
                <a:spcPct val="150000"/>
              </a:lnSpc>
              <a:defRPr sz="2400">
                <a:solidFill>
                  <a:schemeClr val="accent6"/>
                </a:solidFill>
                <a:latin typeface="+mj-lt"/>
                <a:cs typeface="Calibri" panose="020F0502020204030204" pitchFamily="34" charset="0"/>
              </a:defRPr>
            </a:lvl2pPr>
            <a:lvl3pPr>
              <a:lnSpc>
                <a:spcPct val="150000"/>
              </a:lnSpc>
              <a:defRPr sz="2400">
                <a:solidFill>
                  <a:schemeClr val="accent6"/>
                </a:solidFill>
                <a:latin typeface="+mj-lt"/>
                <a:cs typeface="Calibri" panose="020F0502020204030204" pitchFamily="34" charset="0"/>
              </a:defRPr>
            </a:lvl3pPr>
            <a:lvl4pPr>
              <a:lnSpc>
                <a:spcPct val="150000"/>
              </a:lnSpc>
              <a:defRPr sz="2000">
                <a:solidFill>
                  <a:schemeClr val="accent6"/>
                </a:solidFill>
                <a:latin typeface="+mj-lt"/>
                <a:cs typeface="Calibri" panose="020F0502020204030204" pitchFamily="34" charset="0"/>
              </a:defRPr>
            </a:lvl4pPr>
            <a:lvl5pPr>
              <a:lnSpc>
                <a:spcPct val="150000"/>
              </a:lnSpc>
              <a:defRPr sz="1800">
                <a:solidFill>
                  <a:schemeClr val="accent6"/>
                </a:solidFill>
                <a:latin typeface="+mj-lt"/>
                <a:cs typeface="Calibri" panose="020F0502020204030204" pitchFamily="34" charset="0"/>
              </a:defRPr>
            </a:lvl5pPr>
          </a:lstStyle>
          <a:p>
            <a:pPr lvl="0"/>
            <a:r>
              <a:rPr lang="cy-GB" noProof="0" dirty="0"/>
              <a:t>Cynnwys Cymraeg</a:t>
            </a:r>
          </a:p>
        </p:txBody>
      </p:sp>
      <p:sp>
        <p:nvSpPr>
          <p:cNvPr id="19" name="Rectangle 18">
            <a:extLst>
              <a:ext uri="{FF2B5EF4-FFF2-40B4-BE49-F238E27FC236}">
                <a16:creationId xmlns:a16="http://schemas.microsoft.com/office/drawing/2014/main" id="{13153426-389E-46D0-8657-CAD24BDF5E3A}"/>
              </a:ext>
              <a:ext uri="{C183D7F6-B498-43B3-948B-1728B52AA6E4}">
                <adec:decorative xmlns:adec="http://schemas.microsoft.com/office/drawing/2017/decorative" val="1"/>
              </a:ext>
            </a:extLst>
          </p:cNvPr>
          <p:cNvSpPr/>
          <p:nvPr/>
        </p:nvSpPr>
        <p:spPr>
          <a:xfrm>
            <a:off x="-1" y="6222988"/>
            <a:ext cx="12192001" cy="635012"/>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 Placeholder 10">
            <a:extLst>
              <a:ext uri="{FF2B5EF4-FFF2-40B4-BE49-F238E27FC236}">
                <a16:creationId xmlns:a16="http://schemas.microsoft.com/office/drawing/2014/main" id="{EF188D6D-13C6-408B-BF10-34D55452CE8B}"/>
              </a:ext>
            </a:extLst>
          </p:cNvPr>
          <p:cNvSpPr>
            <a:spLocks noGrp="1"/>
          </p:cNvSpPr>
          <p:nvPr>
            <p:ph type="body" sz="quarter" idx="17" hasCustomPrompt="1"/>
          </p:nvPr>
        </p:nvSpPr>
        <p:spPr>
          <a:xfrm>
            <a:off x="6416178" y="269583"/>
            <a:ext cx="5453316" cy="771579"/>
          </a:xfrm>
          <a:prstGeom prst="rect">
            <a:avLst/>
          </a:prstGeom>
          <a:ln>
            <a:noFill/>
          </a:ln>
        </p:spPr>
        <p:txBody>
          <a:bodyPr anchor="ctr">
            <a:noAutofit/>
          </a:bodyPr>
          <a:lstStyle>
            <a:lvl1pPr marL="0" indent="0">
              <a:buNone/>
              <a:defRPr sz="2800" b="1">
                <a:ln>
                  <a:noFill/>
                </a:ln>
                <a:solidFill>
                  <a:schemeClr val="accent6"/>
                </a:solidFill>
                <a:effectLst/>
                <a:latin typeface="Segoe UI" panose="020B0502040204020203" pitchFamily="34" charset="0"/>
                <a:cs typeface="Segoe UI" panose="020B0502040204020203" pitchFamily="34" charset="0"/>
              </a:defRPr>
            </a:lvl1pPr>
          </a:lstStyle>
          <a:p>
            <a:pPr lvl="0"/>
            <a:r>
              <a:rPr lang="cy-GB" noProof="0" dirty="0"/>
              <a:t>Teitl Cymraeg</a:t>
            </a:r>
          </a:p>
        </p:txBody>
      </p:sp>
      <p:sp>
        <p:nvSpPr>
          <p:cNvPr id="9" name="Title 1">
            <a:extLst>
              <a:ext uri="{FF2B5EF4-FFF2-40B4-BE49-F238E27FC236}">
                <a16:creationId xmlns:a16="http://schemas.microsoft.com/office/drawing/2014/main" id="{C4C31CDF-D3A9-48BF-8851-0DAB39AC21B3}"/>
              </a:ext>
            </a:extLst>
          </p:cNvPr>
          <p:cNvSpPr>
            <a:spLocks noGrp="1"/>
          </p:cNvSpPr>
          <p:nvPr>
            <p:ph type="title" hasCustomPrompt="1"/>
          </p:nvPr>
        </p:nvSpPr>
        <p:spPr>
          <a:xfrm>
            <a:off x="590989" y="269583"/>
            <a:ext cx="5285669" cy="774457"/>
          </a:xfrm>
          <a:prstGeom prst="rect">
            <a:avLst/>
          </a:prstGeom>
          <a:ln>
            <a:noFill/>
          </a:ln>
        </p:spPr>
        <p:txBody>
          <a:bodyPr>
            <a:noAutofit/>
          </a:bodyPr>
          <a:lstStyle>
            <a:lvl1pPr>
              <a:defRPr sz="2800" b="1">
                <a:ln>
                  <a:noFill/>
                </a:ln>
                <a:solidFill>
                  <a:srgbClr val="262626"/>
                </a:solidFill>
                <a:effectLst/>
                <a:latin typeface="Segoe UI" panose="020B0502040204020203" pitchFamily="34" charset="0"/>
                <a:cs typeface="Segoe UI" panose="020B0502040204020203" pitchFamily="34" charset="0"/>
              </a:defRPr>
            </a:lvl1pPr>
          </a:lstStyle>
          <a:p>
            <a:r>
              <a:rPr lang="en-GB" noProof="0"/>
              <a:t>English Title</a:t>
            </a:r>
          </a:p>
        </p:txBody>
      </p:sp>
      <p:pic>
        <p:nvPicPr>
          <p:cNvPr id="3" name="Picture 2">
            <a:extLst>
              <a:ext uri="{FF2B5EF4-FFF2-40B4-BE49-F238E27FC236}">
                <a16:creationId xmlns:a16="http://schemas.microsoft.com/office/drawing/2014/main" id="{5B797FEB-F430-4DA0-9ECE-25FF13D5401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5987" y="6275033"/>
            <a:ext cx="1082681" cy="530922"/>
          </a:xfrm>
          <a:prstGeom prst="rect">
            <a:avLst/>
          </a:prstGeom>
        </p:spPr>
      </p:pic>
    </p:spTree>
    <p:extLst>
      <p:ext uri="{BB962C8B-B14F-4D97-AF65-F5344CB8AC3E}">
        <p14:creationId xmlns:p14="http://schemas.microsoft.com/office/powerpoint/2010/main" val="1343684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 + Object">
    <p:bg>
      <p:bgPr>
        <a:solidFill>
          <a:srgbClr val="CECECE"/>
        </a:solidFill>
        <a:effectLst/>
      </p:bgPr>
    </p:bg>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ADC39A42-F082-4D00-840F-A2F8F5709D9D}"/>
              </a:ext>
            </a:extLst>
          </p:cNvPr>
          <p:cNvSpPr>
            <a:spLocks noGrp="1"/>
          </p:cNvSpPr>
          <p:nvPr>
            <p:ph sz="half" idx="1" hasCustomPrompt="1"/>
          </p:nvPr>
        </p:nvSpPr>
        <p:spPr>
          <a:xfrm>
            <a:off x="590990" y="1159088"/>
            <a:ext cx="3867213" cy="4908435"/>
          </a:xfrm>
          <a:prstGeom prst="rect">
            <a:avLst/>
          </a:prstGeom>
          <a:ln>
            <a:noFill/>
          </a:ln>
        </p:spPr>
        <p:txBody>
          <a:bodyPr/>
          <a:lstStyle>
            <a:lvl1pPr marL="0" indent="0">
              <a:lnSpc>
                <a:spcPct val="150000"/>
              </a:lnSpc>
              <a:spcBef>
                <a:spcPts val="0"/>
              </a:spcBef>
              <a:spcAft>
                <a:spcPts val="1200"/>
              </a:spcAft>
              <a:buNone/>
              <a:defRPr sz="2600" b="0">
                <a:solidFill>
                  <a:srgbClr val="262626"/>
                </a:solidFill>
                <a:latin typeface="Segoe UI" panose="020B0502040204020203" pitchFamily="34" charset="0"/>
                <a:cs typeface="Segoe UI" panose="020B0502040204020203" pitchFamily="34" charset="0"/>
              </a:defRPr>
            </a:lvl1pPr>
            <a:lvl2pPr>
              <a:defRPr>
                <a:solidFill>
                  <a:srgbClr val="262626"/>
                </a:solidFill>
                <a:latin typeface="Segoe UI" panose="020B0502040204020203" pitchFamily="34" charset="0"/>
                <a:cs typeface="Segoe UI" panose="020B0502040204020203" pitchFamily="34" charset="0"/>
              </a:defRPr>
            </a:lvl2pPr>
            <a:lvl3pPr>
              <a:defRPr>
                <a:solidFill>
                  <a:srgbClr val="262626"/>
                </a:solidFill>
                <a:latin typeface="Segoe UI" panose="020B0502040204020203" pitchFamily="34" charset="0"/>
                <a:cs typeface="Segoe UI" panose="020B0502040204020203" pitchFamily="34" charset="0"/>
              </a:defRPr>
            </a:lvl3pPr>
            <a:lvl4pPr>
              <a:defRPr>
                <a:solidFill>
                  <a:srgbClr val="262626"/>
                </a:solidFill>
                <a:latin typeface="Segoe UI" panose="020B0502040204020203" pitchFamily="34" charset="0"/>
                <a:cs typeface="Segoe UI" panose="020B0502040204020203" pitchFamily="34" charset="0"/>
              </a:defRPr>
            </a:lvl4pPr>
            <a:lvl5pPr>
              <a:defRPr>
                <a:solidFill>
                  <a:srgbClr val="262626"/>
                </a:solidFill>
                <a:latin typeface="Segoe UI" panose="020B0502040204020203" pitchFamily="34" charset="0"/>
                <a:cs typeface="Segoe UI" panose="020B0502040204020203" pitchFamily="34" charset="0"/>
              </a:defRPr>
            </a:lvl5pPr>
          </a:lstStyle>
          <a:p>
            <a:pPr lvl="0"/>
            <a:r>
              <a:rPr lang="en-GB" noProof="0" dirty="0"/>
              <a:t>English Content</a:t>
            </a:r>
          </a:p>
        </p:txBody>
      </p:sp>
      <p:sp>
        <p:nvSpPr>
          <p:cNvPr id="9" name="Content Placeholder 2">
            <a:extLst>
              <a:ext uri="{FF2B5EF4-FFF2-40B4-BE49-F238E27FC236}">
                <a16:creationId xmlns:a16="http://schemas.microsoft.com/office/drawing/2014/main" id="{4BE5C4DA-27B6-4763-84D9-DD54D10A08F7}"/>
              </a:ext>
            </a:extLst>
          </p:cNvPr>
          <p:cNvSpPr>
            <a:spLocks noGrp="1"/>
          </p:cNvSpPr>
          <p:nvPr>
            <p:ph sz="half" idx="16" hasCustomPrompt="1"/>
          </p:nvPr>
        </p:nvSpPr>
        <p:spPr>
          <a:xfrm>
            <a:off x="7891272" y="1159087"/>
            <a:ext cx="3978222" cy="4908436"/>
          </a:xfrm>
          <a:prstGeom prst="rect">
            <a:avLst/>
          </a:prstGeom>
          <a:ln>
            <a:noFill/>
          </a:ln>
        </p:spPr>
        <p:txBody>
          <a:bodyPr/>
          <a:lstStyle>
            <a:lvl1pPr marL="0" indent="0">
              <a:lnSpc>
                <a:spcPct val="150000"/>
              </a:lnSpc>
              <a:spcBef>
                <a:spcPts val="0"/>
              </a:spcBef>
              <a:spcAft>
                <a:spcPts val="1200"/>
              </a:spcAft>
              <a:buNone/>
              <a:defRPr sz="2600" b="0">
                <a:solidFill>
                  <a:schemeClr val="accent6"/>
                </a:solidFill>
                <a:latin typeface="Segoe UI" panose="020B0502040204020203" pitchFamily="34" charset="0"/>
                <a:cs typeface="Segoe UI" panose="020B0502040204020203" pitchFamily="34" charset="0"/>
              </a:defRPr>
            </a:lvl1pPr>
            <a:lvl2pPr>
              <a:defRPr>
                <a:solidFill>
                  <a:schemeClr val="accent6"/>
                </a:solidFill>
                <a:latin typeface="Segoe UI" panose="020B0502040204020203" pitchFamily="34" charset="0"/>
                <a:cs typeface="Segoe UI" panose="020B0502040204020203" pitchFamily="34" charset="0"/>
              </a:defRPr>
            </a:lvl2pPr>
            <a:lvl3pPr>
              <a:defRPr>
                <a:solidFill>
                  <a:schemeClr val="accent6"/>
                </a:solidFill>
                <a:latin typeface="Segoe UI" panose="020B0502040204020203" pitchFamily="34" charset="0"/>
                <a:cs typeface="Segoe UI" panose="020B0502040204020203" pitchFamily="34" charset="0"/>
              </a:defRPr>
            </a:lvl3pPr>
            <a:lvl4pPr>
              <a:defRPr>
                <a:solidFill>
                  <a:schemeClr val="accent6"/>
                </a:solidFill>
                <a:latin typeface="Segoe UI" panose="020B0502040204020203" pitchFamily="34" charset="0"/>
                <a:cs typeface="Segoe UI" panose="020B0502040204020203" pitchFamily="34" charset="0"/>
              </a:defRPr>
            </a:lvl4pPr>
            <a:lvl5pPr>
              <a:defRPr>
                <a:solidFill>
                  <a:schemeClr val="accent6"/>
                </a:solidFill>
                <a:latin typeface="Segoe UI" panose="020B0502040204020203" pitchFamily="34" charset="0"/>
                <a:cs typeface="Segoe UI" panose="020B0502040204020203" pitchFamily="34" charset="0"/>
              </a:defRPr>
            </a:lvl5pPr>
          </a:lstStyle>
          <a:p>
            <a:pPr lvl="0"/>
            <a:r>
              <a:rPr lang="cy-GB" noProof="0" dirty="0"/>
              <a:t>Cynnwys Cymraeg</a:t>
            </a:r>
          </a:p>
        </p:txBody>
      </p:sp>
      <p:sp>
        <p:nvSpPr>
          <p:cNvPr id="11" name="Content Placeholder 2">
            <a:extLst>
              <a:ext uri="{FF2B5EF4-FFF2-40B4-BE49-F238E27FC236}">
                <a16:creationId xmlns:a16="http://schemas.microsoft.com/office/drawing/2014/main" id="{B4C440E5-14B4-484A-A260-B58A598AA163}"/>
              </a:ext>
            </a:extLst>
          </p:cNvPr>
          <p:cNvSpPr>
            <a:spLocks noGrp="1"/>
          </p:cNvSpPr>
          <p:nvPr>
            <p:ph sz="half" idx="15" hasCustomPrompt="1"/>
          </p:nvPr>
        </p:nvSpPr>
        <p:spPr>
          <a:xfrm>
            <a:off x="4590288" y="1159088"/>
            <a:ext cx="3063240" cy="4908435"/>
          </a:xfrm>
          <a:prstGeom prst="roundRect">
            <a:avLst>
              <a:gd name="adj" fmla="val 7380"/>
            </a:avLst>
          </a:prstGeom>
        </p:spPr>
        <p:txBody>
          <a:bodyPr>
            <a:normAutofit/>
          </a:bodyPr>
          <a:lstStyle>
            <a:lvl1pPr marL="0" marR="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sz="1600" b="1">
                <a:solidFill>
                  <a:srgbClr val="262626"/>
                </a:solidFill>
                <a:latin typeface="Segoe UI" panose="020B0502040204020203" pitchFamily="34" charset="0"/>
                <a:cs typeface="Segoe UI" panose="020B0502040204020203" pitchFamily="34" charset="0"/>
              </a:defRPr>
            </a:lvl1pPr>
            <a:lvl2pPr>
              <a:defRPr>
                <a:solidFill>
                  <a:srgbClr val="0D0E22"/>
                </a:solidFill>
                <a:latin typeface="Segoe UI" panose="020B0502040204020203" pitchFamily="34" charset="0"/>
                <a:cs typeface="Segoe UI" panose="020B0502040204020203" pitchFamily="34" charset="0"/>
              </a:defRPr>
            </a:lvl2pPr>
            <a:lvl3pPr>
              <a:defRPr>
                <a:solidFill>
                  <a:srgbClr val="0D0E22"/>
                </a:solidFill>
                <a:latin typeface="Segoe UI" panose="020B0502040204020203" pitchFamily="34" charset="0"/>
                <a:cs typeface="Segoe UI" panose="020B0502040204020203" pitchFamily="34" charset="0"/>
              </a:defRPr>
            </a:lvl3pPr>
            <a:lvl4pPr>
              <a:defRPr>
                <a:solidFill>
                  <a:srgbClr val="0D0E22"/>
                </a:solidFill>
                <a:latin typeface="Segoe UI" panose="020B0502040204020203" pitchFamily="34" charset="0"/>
                <a:cs typeface="Segoe UI" panose="020B0502040204020203" pitchFamily="34" charset="0"/>
              </a:defRPr>
            </a:lvl4pPr>
            <a:lvl5pPr>
              <a:defRPr>
                <a:solidFill>
                  <a:srgbClr val="0D0E22"/>
                </a:solidFill>
                <a:latin typeface="Segoe UI" panose="020B0502040204020203" pitchFamily="34" charset="0"/>
                <a:cs typeface="Segoe UI" panose="020B0502040204020203" pitchFamily="34" charset="0"/>
              </a:defRPr>
            </a:lvl5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dirty="0"/>
              <a:t>Insert Picture / Object Here</a:t>
            </a:r>
            <a:br>
              <a:rPr lang="en-GB" dirty="0"/>
            </a:br>
            <a:r>
              <a:rPr lang="cy-GB" noProof="0" dirty="0"/>
              <a:t>Mewnosod Llun / Gwrthrych</a:t>
            </a:r>
          </a:p>
        </p:txBody>
      </p:sp>
      <p:sp>
        <p:nvSpPr>
          <p:cNvPr id="17" name="Rectangle 16">
            <a:extLst>
              <a:ext uri="{FF2B5EF4-FFF2-40B4-BE49-F238E27FC236}">
                <a16:creationId xmlns:a16="http://schemas.microsoft.com/office/drawing/2014/main" id="{D61D5852-25ED-4A70-B754-4A3F62075AE1}"/>
              </a:ext>
              <a:ext uri="{C183D7F6-B498-43B3-948B-1728B52AA6E4}">
                <adec:decorative xmlns:adec="http://schemas.microsoft.com/office/drawing/2017/decorative" val="1"/>
              </a:ext>
            </a:extLst>
          </p:cNvPr>
          <p:cNvSpPr/>
          <p:nvPr/>
        </p:nvSpPr>
        <p:spPr>
          <a:xfrm>
            <a:off x="-1" y="6222988"/>
            <a:ext cx="12192001" cy="635012"/>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Text Placeholder 10">
            <a:extLst>
              <a:ext uri="{FF2B5EF4-FFF2-40B4-BE49-F238E27FC236}">
                <a16:creationId xmlns:a16="http://schemas.microsoft.com/office/drawing/2014/main" id="{A22D32B0-9A1A-47FE-9411-209D99E1A703}"/>
              </a:ext>
            </a:extLst>
          </p:cNvPr>
          <p:cNvSpPr>
            <a:spLocks noGrp="1"/>
          </p:cNvSpPr>
          <p:nvPr>
            <p:ph type="body" sz="quarter" idx="17" hasCustomPrompt="1"/>
          </p:nvPr>
        </p:nvSpPr>
        <p:spPr>
          <a:xfrm>
            <a:off x="6416178" y="269583"/>
            <a:ext cx="5453316" cy="771579"/>
          </a:xfrm>
          <a:prstGeom prst="rect">
            <a:avLst/>
          </a:prstGeom>
          <a:ln>
            <a:noFill/>
          </a:ln>
        </p:spPr>
        <p:txBody>
          <a:bodyPr anchor="ctr">
            <a:noAutofit/>
          </a:bodyPr>
          <a:lstStyle>
            <a:lvl1pPr marL="0" indent="0">
              <a:buNone/>
              <a:defRPr sz="2800" b="1">
                <a:ln>
                  <a:noFill/>
                </a:ln>
                <a:solidFill>
                  <a:schemeClr val="accent6"/>
                </a:solidFill>
                <a:effectLst/>
                <a:latin typeface="Segoe UI" panose="020B0502040204020203" pitchFamily="34" charset="0"/>
                <a:cs typeface="Segoe UI" panose="020B0502040204020203" pitchFamily="34" charset="0"/>
              </a:defRPr>
            </a:lvl1pPr>
          </a:lstStyle>
          <a:p>
            <a:pPr lvl="0"/>
            <a:r>
              <a:rPr lang="cy-GB" noProof="0" dirty="0"/>
              <a:t>Teitl Cymraeg</a:t>
            </a:r>
          </a:p>
        </p:txBody>
      </p:sp>
      <p:sp>
        <p:nvSpPr>
          <p:cNvPr id="25" name="Title 1">
            <a:extLst>
              <a:ext uri="{FF2B5EF4-FFF2-40B4-BE49-F238E27FC236}">
                <a16:creationId xmlns:a16="http://schemas.microsoft.com/office/drawing/2014/main" id="{C11B8E76-48D2-42AA-8AA4-043BEF3C7833}"/>
              </a:ext>
            </a:extLst>
          </p:cNvPr>
          <p:cNvSpPr>
            <a:spLocks noGrp="1"/>
          </p:cNvSpPr>
          <p:nvPr>
            <p:ph type="title" hasCustomPrompt="1"/>
          </p:nvPr>
        </p:nvSpPr>
        <p:spPr>
          <a:xfrm>
            <a:off x="590989" y="269583"/>
            <a:ext cx="5285669" cy="774457"/>
          </a:xfrm>
          <a:prstGeom prst="rect">
            <a:avLst/>
          </a:prstGeom>
          <a:ln>
            <a:noFill/>
          </a:ln>
        </p:spPr>
        <p:txBody>
          <a:bodyPr>
            <a:noAutofit/>
          </a:bodyPr>
          <a:lstStyle>
            <a:lvl1pPr>
              <a:defRPr sz="2800" b="1">
                <a:ln>
                  <a:noFill/>
                </a:ln>
                <a:solidFill>
                  <a:srgbClr val="262626"/>
                </a:solidFill>
                <a:effectLst/>
                <a:latin typeface="Segoe UI" panose="020B0502040204020203" pitchFamily="34" charset="0"/>
                <a:cs typeface="Segoe UI" panose="020B0502040204020203" pitchFamily="34" charset="0"/>
              </a:defRPr>
            </a:lvl1pPr>
          </a:lstStyle>
          <a:p>
            <a:r>
              <a:rPr lang="en-US" dirty="0"/>
              <a:t>English Title</a:t>
            </a:r>
            <a:endParaRPr lang="en-GB" dirty="0"/>
          </a:p>
        </p:txBody>
      </p:sp>
      <p:pic>
        <p:nvPicPr>
          <p:cNvPr id="10" name="Picture 9">
            <a:extLst>
              <a:ext uri="{FF2B5EF4-FFF2-40B4-BE49-F238E27FC236}">
                <a16:creationId xmlns:a16="http://schemas.microsoft.com/office/drawing/2014/main" id="{AC614973-3902-4569-9F77-320CCF8F697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5987" y="6275033"/>
            <a:ext cx="1082681" cy="530922"/>
          </a:xfrm>
          <a:prstGeom prst="rect">
            <a:avLst/>
          </a:prstGeom>
        </p:spPr>
      </p:pic>
    </p:spTree>
    <p:extLst>
      <p:ext uri="{BB962C8B-B14F-4D97-AF65-F5344CB8AC3E}">
        <p14:creationId xmlns:p14="http://schemas.microsoft.com/office/powerpoint/2010/main" val="11851137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Video/Image">
    <p:bg>
      <p:bgPr>
        <a:solidFill>
          <a:srgbClr val="CECECE"/>
        </a:solidFill>
        <a:effectLst/>
      </p:bgPr>
    </p:bg>
    <p:spTree>
      <p:nvGrpSpPr>
        <p:cNvPr id="1" name=""/>
        <p:cNvGrpSpPr/>
        <p:nvPr/>
      </p:nvGrpSpPr>
      <p:grpSpPr>
        <a:xfrm>
          <a:off x="0" y="0"/>
          <a:ext cx="0" cy="0"/>
          <a:chOff x="0" y="0"/>
          <a:chExt cx="0" cy="0"/>
        </a:xfrm>
      </p:grpSpPr>
      <p:sp>
        <p:nvSpPr>
          <p:cNvPr id="10" name="Content Placeholder 4">
            <a:extLst>
              <a:ext uri="{FF2B5EF4-FFF2-40B4-BE49-F238E27FC236}">
                <a16:creationId xmlns:a16="http://schemas.microsoft.com/office/drawing/2014/main" id="{25794974-D25E-4E45-BA36-C280A5182145}"/>
              </a:ext>
            </a:extLst>
          </p:cNvPr>
          <p:cNvSpPr>
            <a:spLocks noGrp="1"/>
          </p:cNvSpPr>
          <p:nvPr>
            <p:ph sz="quarter" idx="10" hasCustomPrompt="1"/>
          </p:nvPr>
        </p:nvSpPr>
        <p:spPr>
          <a:xfrm>
            <a:off x="590988" y="1156211"/>
            <a:ext cx="11278506" cy="4799253"/>
          </a:xfrm>
          <a:prstGeom prst="roundRect">
            <a:avLst>
              <a:gd name="adj" fmla="val 3398"/>
            </a:avLst>
          </a:prstGeom>
          <a:ln w="28575">
            <a:noFill/>
          </a:ln>
        </p:spPr>
        <p:txBody>
          <a:bodyPr>
            <a:normAutofit/>
          </a:bodyPr>
          <a:lstStyle>
            <a:lvl1pPr marL="0" indent="0">
              <a:buNone/>
              <a:defRPr sz="3200" b="1" i="0">
                <a:solidFill>
                  <a:schemeClr val="accent4">
                    <a:lumMod val="75000"/>
                  </a:schemeClr>
                </a:solidFill>
                <a:latin typeface="Segoe UI" panose="020B0502040204020203" pitchFamily="34" charset="0"/>
                <a:cs typeface="Segoe UI" panose="020B0502040204020203" pitchFamily="34" charset="0"/>
              </a:defRPr>
            </a:lvl1pPr>
            <a:lvl2pPr>
              <a:defRPr sz="3200">
                <a:solidFill>
                  <a:schemeClr val="bg1"/>
                </a:solidFill>
                <a:latin typeface="Segoe UI" panose="020B0502040204020203" pitchFamily="34" charset="0"/>
                <a:cs typeface="Segoe UI" panose="020B0502040204020203" pitchFamily="34" charset="0"/>
              </a:defRPr>
            </a:lvl2pPr>
            <a:lvl3pPr>
              <a:defRPr sz="2800">
                <a:solidFill>
                  <a:schemeClr val="bg1"/>
                </a:solidFill>
                <a:latin typeface="Segoe UI" panose="020B0502040204020203" pitchFamily="34" charset="0"/>
                <a:cs typeface="Segoe UI" panose="020B0502040204020203" pitchFamily="34" charset="0"/>
              </a:defRPr>
            </a:lvl3pPr>
            <a:lvl4pPr>
              <a:defRPr sz="2400">
                <a:solidFill>
                  <a:schemeClr val="bg1"/>
                </a:solidFill>
                <a:latin typeface="Segoe UI" panose="020B0502040204020203" pitchFamily="34" charset="0"/>
                <a:cs typeface="Segoe UI" panose="020B0502040204020203" pitchFamily="34" charset="0"/>
              </a:defRPr>
            </a:lvl4pPr>
            <a:lvl5pPr>
              <a:defRPr sz="2400">
                <a:solidFill>
                  <a:schemeClr val="bg1"/>
                </a:solidFill>
                <a:latin typeface="Segoe UI" panose="020B0502040204020203" pitchFamily="34" charset="0"/>
                <a:cs typeface="Segoe UI" panose="020B0502040204020203" pitchFamily="34" charset="0"/>
              </a:defRPr>
            </a:lvl5pPr>
          </a:lstStyle>
          <a:p>
            <a:pPr lvl="0"/>
            <a:r>
              <a:rPr lang="en-GB" dirty="0"/>
              <a:t>Insert Video / Image here</a:t>
            </a:r>
            <a:r>
              <a:rPr lang="cy-GB" noProof="0" dirty="0"/>
              <a:t> |</a:t>
            </a:r>
          </a:p>
          <a:p>
            <a:pPr lvl="0"/>
            <a:r>
              <a:rPr lang="cy-GB" noProof="0" dirty="0"/>
              <a:t>Mewnosod Fideo / Delwedd yma:</a:t>
            </a:r>
            <a:endParaRPr lang="en-GB" dirty="0"/>
          </a:p>
        </p:txBody>
      </p:sp>
      <p:sp>
        <p:nvSpPr>
          <p:cNvPr id="9" name="Rectangle 8">
            <a:extLst>
              <a:ext uri="{FF2B5EF4-FFF2-40B4-BE49-F238E27FC236}">
                <a16:creationId xmlns:a16="http://schemas.microsoft.com/office/drawing/2014/main" id="{88309138-220A-431A-95F0-F3A1E89AA330}"/>
              </a:ext>
              <a:ext uri="{C183D7F6-B498-43B3-948B-1728B52AA6E4}">
                <adec:decorative xmlns:adec="http://schemas.microsoft.com/office/drawing/2017/decorative" val="1"/>
              </a:ext>
            </a:extLst>
          </p:cNvPr>
          <p:cNvSpPr/>
          <p:nvPr/>
        </p:nvSpPr>
        <p:spPr>
          <a:xfrm>
            <a:off x="-1" y="6222988"/>
            <a:ext cx="12192001" cy="635012"/>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Text Placeholder 10">
            <a:extLst>
              <a:ext uri="{FF2B5EF4-FFF2-40B4-BE49-F238E27FC236}">
                <a16:creationId xmlns:a16="http://schemas.microsoft.com/office/drawing/2014/main" id="{0E69C0EE-B7F4-4B98-BE29-4D326A8B1750}"/>
              </a:ext>
            </a:extLst>
          </p:cNvPr>
          <p:cNvSpPr>
            <a:spLocks noGrp="1"/>
          </p:cNvSpPr>
          <p:nvPr>
            <p:ph type="body" sz="quarter" idx="17" hasCustomPrompt="1"/>
          </p:nvPr>
        </p:nvSpPr>
        <p:spPr>
          <a:xfrm>
            <a:off x="6416178" y="269583"/>
            <a:ext cx="5453316" cy="771579"/>
          </a:xfrm>
          <a:prstGeom prst="rect">
            <a:avLst/>
          </a:prstGeom>
          <a:ln>
            <a:noFill/>
          </a:ln>
        </p:spPr>
        <p:txBody>
          <a:bodyPr anchor="ctr">
            <a:noAutofit/>
          </a:bodyPr>
          <a:lstStyle>
            <a:lvl1pPr marL="0" indent="0">
              <a:buNone/>
              <a:defRPr sz="2800" b="1">
                <a:ln>
                  <a:noFill/>
                </a:ln>
                <a:solidFill>
                  <a:schemeClr val="accent6"/>
                </a:solidFill>
                <a:effectLst/>
                <a:latin typeface="Segoe UI" panose="020B0502040204020203" pitchFamily="34" charset="0"/>
                <a:cs typeface="Segoe UI" panose="020B0502040204020203" pitchFamily="34" charset="0"/>
              </a:defRPr>
            </a:lvl1pPr>
          </a:lstStyle>
          <a:p>
            <a:pPr lvl="0"/>
            <a:r>
              <a:rPr lang="cy-GB" noProof="0" dirty="0"/>
              <a:t>Teitl Cymraeg</a:t>
            </a:r>
          </a:p>
        </p:txBody>
      </p:sp>
      <p:sp>
        <p:nvSpPr>
          <p:cNvPr id="14" name="Title 1">
            <a:extLst>
              <a:ext uri="{FF2B5EF4-FFF2-40B4-BE49-F238E27FC236}">
                <a16:creationId xmlns:a16="http://schemas.microsoft.com/office/drawing/2014/main" id="{02B3F6F5-CD70-49AB-944D-C5D77B1E7766}"/>
              </a:ext>
            </a:extLst>
          </p:cNvPr>
          <p:cNvSpPr>
            <a:spLocks noGrp="1"/>
          </p:cNvSpPr>
          <p:nvPr>
            <p:ph type="title" hasCustomPrompt="1"/>
          </p:nvPr>
        </p:nvSpPr>
        <p:spPr>
          <a:xfrm>
            <a:off x="590989" y="269583"/>
            <a:ext cx="5285669" cy="774457"/>
          </a:xfrm>
          <a:prstGeom prst="rect">
            <a:avLst/>
          </a:prstGeom>
          <a:ln>
            <a:noFill/>
          </a:ln>
        </p:spPr>
        <p:txBody>
          <a:bodyPr>
            <a:noAutofit/>
          </a:bodyPr>
          <a:lstStyle>
            <a:lvl1pPr>
              <a:defRPr sz="2800" b="1">
                <a:ln>
                  <a:noFill/>
                </a:ln>
                <a:solidFill>
                  <a:srgbClr val="262626"/>
                </a:solidFill>
                <a:effectLst/>
                <a:latin typeface="Segoe UI" panose="020B0502040204020203" pitchFamily="34" charset="0"/>
                <a:cs typeface="Segoe UI" panose="020B0502040204020203" pitchFamily="34" charset="0"/>
              </a:defRPr>
            </a:lvl1pPr>
          </a:lstStyle>
          <a:p>
            <a:r>
              <a:rPr lang="en-US" dirty="0"/>
              <a:t>English Title</a:t>
            </a:r>
            <a:endParaRPr lang="en-GB" dirty="0"/>
          </a:p>
        </p:txBody>
      </p:sp>
      <p:pic>
        <p:nvPicPr>
          <p:cNvPr id="8" name="Picture 7">
            <a:extLst>
              <a:ext uri="{FF2B5EF4-FFF2-40B4-BE49-F238E27FC236}">
                <a16:creationId xmlns:a16="http://schemas.microsoft.com/office/drawing/2014/main" id="{00FB843E-B37E-4E65-8327-AEA6BB105C1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5987" y="6275033"/>
            <a:ext cx="1082681" cy="530922"/>
          </a:xfrm>
          <a:prstGeom prst="rect">
            <a:avLst/>
          </a:prstGeom>
        </p:spPr>
      </p:pic>
    </p:spTree>
    <p:extLst>
      <p:ext uri="{BB962C8B-B14F-4D97-AF65-F5344CB8AC3E}">
        <p14:creationId xmlns:p14="http://schemas.microsoft.com/office/powerpoint/2010/main" val="19849268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with Title">
    <p:bg>
      <p:bgPr>
        <a:solidFill>
          <a:srgbClr val="CECECE"/>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E619289-6061-4C83-88AF-75067443CDE9}"/>
              </a:ext>
              <a:ext uri="{C183D7F6-B498-43B3-948B-1728B52AA6E4}">
                <adec:decorative xmlns:adec="http://schemas.microsoft.com/office/drawing/2017/decorative" val="1"/>
              </a:ext>
            </a:extLst>
          </p:cNvPr>
          <p:cNvSpPr/>
          <p:nvPr/>
        </p:nvSpPr>
        <p:spPr>
          <a:xfrm>
            <a:off x="-1" y="6222988"/>
            <a:ext cx="12192001" cy="635012"/>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 Placeholder 10">
            <a:extLst>
              <a:ext uri="{FF2B5EF4-FFF2-40B4-BE49-F238E27FC236}">
                <a16:creationId xmlns:a16="http://schemas.microsoft.com/office/drawing/2014/main" id="{4A6426E3-BA3E-4E5D-95EB-955BDE5D9F11}"/>
              </a:ext>
            </a:extLst>
          </p:cNvPr>
          <p:cNvSpPr>
            <a:spLocks noGrp="1"/>
          </p:cNvSpPr>
          <p:nvPr>
            <p:ph type="body" sz="quarter" idx="17" hasCustomPrompt="1"/>
          </p:nvPr>
        </p:nvSpPr>
        <p:spPr>
          <a:xfrm>
            <a:off x="6416178" y="269583"/>
            <a:ext cx="5453316" cy="771579"/>
          </a:xfrm>
          <a:prstGeom prst="rect">
            <a:avLst/>
          </a:prstGeom>
          <a:ln>
            <a:noFill/>
          </a:ln>
        </p:spPr>
        <p:txBody>
          <a:bodyPr anchor="ctr">
            <a:noAutofit/>
          </a:bodyPr>
          <a:lstStyle>
            <a:lvl1pPr marL="0" indent="0">
              <a:buNone/>
              <a:defRPr sz="2800" b="1">
                <a:ln>
                  <a:noFill/>
                </a:ln>
                <a:solidFill>
                  <a:schemeClr val="accent6"/>
                </a:solidFill>
                <a:effectLst/>
                <a:latin typeface="Segoe UI" panose="020B0502040204020203" pitchFamily="34" charset="0"/>
                <a:cs typeface="Segoe UI" panose="020B0502040204020203" pitchFamily="34" charset="0"/>
              </a:defRPr>
            </a:lvl1pPr>
          </a:lstStyle>
          <a:p>
            <a:pPr lvl="0"/>
            <a:r>
              <a:rPr lang="cy-GB" noProof="0" dirty="0"/>
              <a:t>Teitl Cymraeg</a:t>
            </a:r>
          </a:p>
        </p:txBody>
      </p:sp>
      <p:sp>
        <p:nvSpPr>
          <p:cNvPr id="9" name="Title 1">
            <a:extLst>
              <a:ext uri="{FF2B5EF4-FFF2-40B4-BE49-F238E27FC236}">
                <a16:creationId xmlns:a16="http://schemas.microsoft.com/office/drawing/2014/main" id="{93E9AA52-60AB-4410-8F4C-8D0F8A645243}"/>
              </a:ext>
            </a:extLst>
          </p:cNvPr>
          <p:cNvSpPr>
            <a:spLocks noGrp="1"/>
          </p:cNvSpPr>
          <p:nvPr>
            <p:ph type="title" hasCustomPrompt="1"/>
          </p:nvPr>
        </p:nvSpPr>
        <p:spPr>
          <a:xfrm>
            <a:off x="590989" y="269583"/>
            <a:ext cx="5285669" cy="774457"/>
          </a:xfrm>
          <a:prstGeom prst="rect">
            <a:avLst/>
          </a:prstGeom>
          <a:ln>
            <a:noFill/>
          </a:ln>
        </p:spPr>
        <p:txBody>
          <a:bodyPr>
            <a:noAutofit/>
          </a:bodyPr>
          <a:lstStyle>
            <a:lvl1pPr>
              <a:defRPr sz="2800" b="1">
                <a:ln>
                  <a:noFill/>
                </a:ln>
                <a:solidFill>
                  <a:srgbClr val="262626"/>
                </a:solidFill>
                <a:effectLst/>
                <a:latin typeface="Segoe UI" panose="020B0502040204020203" pitchFamily="34" charset="0"/>
                <a:cs typeface="Segoe UI" panose="020B0502040204020203" pitchFamily="34" charset="0"/>
              </a:defRPr>
            </a:lvl1pPr>
          </a:lstStyle>
          <a:p>
            <a:r>
              <a:rPr lang="en-US" dirty="0"/>
              <a:t>English Title</a:t>
            </a:r>
            <a:endParaRPr lang="en-GB" dirty="0"/>
          </a:p>
        </p:txBody>
      </p:sp>
      <p:pic>
        <p:nvPicPr>
          <p:cNvPr id="6" name="Picture 5">
            <a:extLst>
              <a:ext uri="{FF2B5EF4-FFF2-40B4-BE49-F238E27FC236}">
                <a16:creationId xmlns:a16="http://schemas.microsoft.com/office/drawing/2014/main" id="{AEBFC651-8E33-40B2-8BAC-DBE89495562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5987" y="6275033"/>
            <a:ext cx="1082681" cy="530922"/>
          </a:xfrm>
          <a:prstGeom prst="rect">
            <a:avLst/>
          </a:prstGeom>
        </p:spPr>
      </p:pic>
    </p:spTree>
    <p:extLst>
      <p:ext uri="{BB962C8B-B14F-4D97-AF65-F5344CB8AC3E}">
        <p14:creationId xmlns:p14="http://schemas.microsoft.com/office/powerpoint/2010/main" val="41180066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Header">
    <p:bg>
      <p:bgPr>
        <a:solidFill>
          <a:srgbClr val="1A1E3B"/>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690D9A6-CC43-4224-B002-F05F8EF2E7CE}"/>
              </a:ext>
              <a:ext uri="{C183D7F6-B498-43B3-948B-1728B52AA6E4}">
                <adec:decorative xmlns:adec="http://schemas.microsoft.com/office/drawing/2017/decorative" val="1"/>
              </a:ext>
            </a:extLst>
          </p:cNvPr>
          <p:cNvPicPr>
            <a:picLocks noChangeAspect="1"/>
          </p:cNvPicPr>
          <p:nvPr userDrawn="1"/>
        </p:nvPicPr>
        <p:blipFill rotWithShape="1">
          <a:blip r:embed="rId2"/>
          <a:srcRect t="45954" r="6111" b="1"/>
          <a:stretch/>
        </p:blipFill>
        <p:spPr>
          <a:xfrm>
            <a:off x="10371561" y="0"/>
            <a:ext cx="1820439" cy="1063889"/>
          </a:xfrm>
          <a:prstGeom prst="rect">
            <a:avLst/>
          </a:prstGeom>
        </p:spPr>
      </p:pic>
      <p:pic>
        <p:nvPicPr>
          <p:cNvPr id="3" name="Picture 2">
            <a:extLst>
              <a:ext uri="{FF2B5EF4-FFF2-40B4-BE49-F238E27FC236}">
                <a16:creationId xmlns:a16="http://schemas.microsoft.com/office/drawing/2014/main" id="{761266A8-6F00-44FE-AB3B-CDC8CFB8A6B3}"/>
              </a:ext>
              <a:ext uri="{C183D7F6-B498-43B3-948B-1728B52AA6E4}">
                <adec:decorative xmlns:adec="http://schemas.microsoft.com/office/drawing/2017/decorative" val="1"/>
              </a:ext>
            </a:extLst>
          </p:cNvPr>
          <p:cNvPicPr>
            <a:picLocks noChangeAspect="1"/>
          </p:cNvPicPr>
          <p:nvPr userDrawn="1"/>
        </p:nvPicPr>
        <p:blipFill rotWithShape="1">
          <a:blip r:embed="rId3"/>
          <a:srcRect l="19333" t="18255" r="8832" b="49808"/>
          <a:stretch/>
        </p:blipFill>
        <p:spPr>
          <a:xfrm>
            <a:off x="9515475" y="5734050"/>
            <a:ext cx="2438400" cy="1123950"/>
          </a:xfrm>
          <a:prstGeom prst="rect">
            <a:avLst/>
          </a:prstGeom>
        </p:spPr>
      </p:pic>
      <p:pic>
        <p:nvPicPr>
          <p:cNvPr id="2" name="Picture 1">
            <a:extLst>
              <a:ext uri="{FF2B5EF4-FFF2-40B4-BE49-F238E27FC236}">
                <a16:creationId xmlns:a16="http://schemas.microsoft.com/office/drawing/2014/main" id="{22A32282-38B8-40A3-A28E-FF458B5195F7}"/>
              </a:ext>
              <a:ext uri="{C183D7F6-B498-43B3-948B-1728B52AA6E4}">
                <adec:decorative xmlns:adec="http://schemas.microsoft.com/office/drawing/2017/decorative" val="1"/>
              </a:ext>
            </a:extLst>
          </p:cNvPr>
          <p:cNvPicPr>
            <a:picLocks noChangeAspect="1"/>
          </p:cNvPicPr>
          <p:nvPr userDrawn="1"/>
        </p:nvPicPr>
        <p:blipFill rotWithShape="1">
          <a:blip r:embed="rId4"/>
          <a:srcRect l="21993" b="38438"/>
          <a:stretch/>
        </p:blipFill>
        <p:spPr>
          <a:xfrm>
            <a:off x="-1" y="5532201"/>
            <a:ext cx="1157753" cy="1325800"/>
          </a:xfrm>
          <a:prstGeom prst="rect">
            <a:avLst/>
          </a:prstGeom>
        </p:spPr>
      </p:pic>
      <p:sp>
        <p:nvSpPr>
          <p:cNvPr id="17" name="Title (English)">
            <a:extLst>
              <a:ext uri="{FF2B5EF4-FFF2-40B4-BE49-F238E27FC236}">
                <a16:creationId xmlns:a16="http://schemas.microsoft.com/office/drawing/2014/main" id="{A0246A06-E139-46EC-AFED-638E29D75897}"/>
              </a:ext>
            </a:extLst>
          </p:cNvPr>
          <p:cNvSpPr>
            <a:spLocks noGrp="1"/>
          </p:cNvSpPr>
          <p:nvPr>
            <p:ph type="ctrTitle" hasCustomPrompt="1"/>
          </p:nvPr>
        </p:nvSpPr>
        <p:spPr>
          <a:xfrm>
            <a:off x="772258" y="1838777"/>
            <a:ext cx="5191125" cy="2048513"/>
          </a:xfrm>
          <a:prstGeom prst="rect">
            <a:avLst/>
          </a:prstGeom>
          <a:effectLst/>
        </p:spPr>
        <p:txBody>
          <a:bodyPr anchor="ctr">
            <a:noAutofit/>
          </a:bodyPr>
          <a:lstStyle>
            <a:lvl1pPr algn="ctr">
              <a:defRPr sz="4200" b="1">
                <a:solidFill>
                  <a:srgbClr val="FFFFFF"/>
                </a:solidFill>
                <a:effectLst/>
                <a:latin typeface="Segoe UI" panose="020B0502040204020203" pitchFamily="34" charset="0"/>
                <a:cs typeface="Segoe UI" panose="020B0502040204020203" pitchFamily="34" charset="0"/>
              </a:defRPr>
            </a:lvl1pPr>
          </a:lstStyle>
          <a:p>
            <a:r>
              <a:rPr lang="en-GB" noProof="0" dirty="0"/>
              <a:t>Section Header (English)</a:t>
            </a:r>
          </a:p>
        </p:txBody>
      </p:sp>
      <p:sp>
        <p:nvSpPr>
          <p:cNvPr id="19" name="Title (Cymraeg)">
            <a:extLst>
              <a:ext uri="{FF2B5EF4-FFF2-40B4-BE49-F238E27FC236}">
                <a16:creationId xmlns:a16="http://schemas.microsoft.com/office/drawing/2014/main" id="{9525337A-9B21-428B-9697-F27900A70ECE}"/>
              </a:ext>
            </a:extLst>
          </p:cNvPr>
          <p:cNvSpPr>
            <a:spLocks noGrp="1"/>
          </p:cNvSpPr>
          <p:nvPr>
            <p:ph type="body" sz="quarter" idx="13" hasCustomPrompt="1"/>
          </p:nvPr>
        </p:nvSpPr>
        <p:spPr>
          <a:xfrm>
            <a:off x="6023430" y="1838777"/>
            <a:ext cx="5348061" cy="2048515"/>
          </a:xfrm>
          <a:prstGeom prst="rect">
            <a:avLst/>
          </a:prstGeom>
          <a:effectLst/>
        </p:spPr>
        <p:txBody>
          <a:bodyPr anchor="ctr">
            <a:noAutofit/>
          </a:bodyPr>
          <a:lstStyle>
            <a:lvl1pPr marL="0" indent="0" algn="ctr">
              <a:buNone/>
              <a:defRPr sz="4200" b="1">
                <a:solidFill>
                  <a:srgbClr val="FFC822"/>
                </a:solidFill>
                <a:effectLst/>
                <a:latin typeface="Segoe UI" panose="020B0502040204020203" pitchFamily="34" charset="0"/>
                <a:cs typeface="Segoe UI" panose="020B0502040204020203" pitchFamily="34" charset="0"/>
              </a:defRPr>
            </a:lvl1pPr>
          </a:lstStyle>
          <a:p>
            <a:pPr lvl="0"/>
            <a:r>
              <a:rPr lang="cy-GB" noProof="0" dirty="0"/>
              <a:t>Pennawd Adran (Cymraeg)</a:t>
            </a:r>
          </a:p>
        </p:txBody>
      </p:sp>
      <p:sp>
        <p:nvSpPr>
          <p:cNvPr id="16" name="Title of Course / Unit (English)">
            <a:extLst>
              <a:ext uri="{FF2B5EF4-FFF2-40B4-BE49-F238E27FC236}">
                <a16:creationId xmlns:a16="http://schemas.microsoft.com/office/drawing/2014/main" id="{526DA1CA-653B-4278-A185-8BD383012224}"/>
              </a:ext>
            </a:extLst>
          </p:cNvPr>
          <p:cNvSpPr>
            <a:spLocks noGrp="1"/>
          </p:cNvSpPr>
          <p:nvPr>
            <p:ph type="subTitle" idx="1" hasCustomPrompt="1"/>
          </p:nvPr>
        </p:nvSpPr>
        <p:spPr>
          <a:xfrm>
            <a:off x="772258" y="3974376"/>
            <a:ext cx="5191125" cy="1030162"/>
          </a:xfrm>
          <a:prstGeom prst="rect">
            <a:avLst/>
          </a:prstGeom>
          <a:effectLst/>
        </p:spPr>
        <p:txBody>
          <a:bodyPr>
            <a:noAutofit/>
          </a:bodyPr>
          <a:lstStyle>
            <a:lvl1pPr marL="0" indent="0" algn="ctr">
              <a:buNone/>
              <a:defRPr sz="2800" b="0">
                <a:solidFill>
                  <a:srgbClr val="FFFFFF"/>
                </a:solidFill>
                <a:effectLst/>
                <a:latin typeface="+mj-lt"/>
                <a:ea typeface="Open Sans" panose="020B0606030504020204" pitchFamily="34" charset="0"/>
                <a:cs typeface="Open Sans" panose="020B0606030504020204"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GB" noProof="0" dirty="0"/>
              <a:t>Subtitle (English)</a:t>
            </a:r>
          </a:p>
        </p:txBody>
      </p:sp>
      <p:sp>
        <p:nvSpPr>
          <p:cNvPr id="20" name="Title of Course / Unit (Cymraeg)">
            <a:extLst>
              <a:ext uri="{FF2B5EF4-FFF2-40B4-BE49-F238E27FC236}">
                <a16:creationId xmlns:a16="http://schemas.microsoft.com/office/drawing/2014/main" id="{DEB799CB-9BF1-446A-AAF3-2A7091328F1E}"/>
              </a:ext>
            </a:extLst>
          </p:cNvPr>
          <p:cNvSpPr>
            <a:spLocks noGrp="1"/>
          </p:cNvSpPr>
          <p:nvPr>
            <p:ph type="body" sz="quarter" idx="14" hasCustomPrompt="1"/>
          </p:nvPr>
        </p:nvSpPr>
        <p:spPr>
          <a:xfrm>
            <a:off x="6023431" y="3974377"/>
            <a:ext cx="5348060" cy="1030162"/>
          </a:xfrm>
          <a:effectLst/>
        </p:spPr>
        <p:txBody>
          <a:bodyPr>
            <a:noAutofit/>
          </a:bodyPr>
          <a:lstStyle>
            <a:lvl1pPr marL="0" indent="0" algn="ctr">
              <a:buNone/>
              <a:defRPr sz="2800" b="0">
                <a:solidFill>
                  <a:srgbClr val="FFC822"/>
                </a:solidFill>
                <a:effectLst/>
                <a:latin typeface="+mj-lt"/>
                <a:ea typeface="Open Sans" panose="020B0606030504020204" pitchFamily="34" charset="0"/>
                <a:cs typeface="Open Sans" panose="020B0606030504020204" pitchFamily="34" charset="0"/>
              </a:defRPr>
            </a:lvl1pPr>
          </a:lstStyle>
          <a:p>
            <a:r>
              <a:rPr lang="cy-GB" noProof="0" dirty="0"/>
              <a:t>Isdeitl (Cymraeg)</a:t>
            </a:r>
          </a:p>
        </p:txBody>
      </p:sp>
    </p:spTree>
    <p:extLst>
      <p:ext uri="{BB962C8B-B14F-4D97-AF65-F5344CB8AC3E}">
        <p14:creationId xmlns:p14="http://schemas.microsoft.com/office/powerpoint/2010/main" val="245168452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Content">
    <p:bg>
      <p:bgPr>
        <a:solidFill>
          <a:srgbClr val="CECECE"/>
        </a:solidFill>
        <a:effectLst/>
      </p:bgPr>
    </p:bg>
    <p:spTree>
      <p:nvGrpSpPr>
        <p:cNvPr id="1" name=""/>
        <p:cNvGrpSpPr/>
        <p:nvPr/>
      </p:nvGrpSpPr>
      <p:grpSpPr>
        <a:xfrm>
          <a:off x="0" y="0"/>
          <a:ext cx="0" cy="0"/>
          <a:chOff x="0" y="0"/>
          <a:chExt cx="0" cy="0"/>
        </a:xfrm>
      </p:grpSpPr>
      <p:sp>
        <p:nvSpPr>
          <p:cNvPr id="14" name="English Content">
            <a:extLst>
              <a:ext uri="{FF2B5EF4-FFF2-40B4-BE49-F238E27FC236}">
                <a16:creationId xmlns:a16="http://schemas.microsoft.com/office/drawing/2014/main" id="{1B58C8A8-8837-47DB-92E5-1221CA087B4E}"/>
              </a:ext>
            </a:extLst>
          </p:cNvPr>
          <p:cNvSpPr>
            <a:spLocks noGrp="1"/>
          </p:cNvSpPr>
          <p:nvPr>
            <p:ph sz="half" idx="1" hasCustomPrompt="1"/>
          </p:nvPr>
        </p:nvSpPr>
        <p:spPr>
          <a:xfrm>
            <a:off x="590988" y="1159089"/>
            <a:ext cx="11278505" cy="4777086"/>
          </a:xfrm>
          <a:prstGeom prst="rect">
            <a:avLst/>
          </a:prstGeom>
        </p:spPr>
        <p:txBody>
          <a:bodyPr>
            <a:normAutofit/>
          </a:bodyPr>
          <a:lstStyle>
            <a:lvl1pPr marL="0" indent="0">
              <a:lnSpc>
                <a:spcPct val="200000"/>
              </a:lnSpc>
              <a:buNone/>
              <a:defRPr sz="2800" b="0">
                <a:solidFill>
                  <a:srgbClr val="232324"/>
                </a:solidFill>
                <a:latin typeface="+mj-lt"/>
                <a:cs typeface="Calibri" panose="020F0502020204030204" pitchFamily="34" charset="0"/>
              </a:defRPr>
            </a:lvl1pPr>
            <a:lvl2pPr>
              <a:lnSpc>
                <a:spcPct val="150000"/>
              </a:lnSpc>
              <a:defRPr sz="2400">
                <a:solidFill>
                  <a:srgbClr val="232324"/>
                </a:solidFill>
                <a:latin typeface="+mj-lt"/>
                <a:cs typeface="Calibri" panose="020F0502020204030204" pitchFamily="34" charset="0"/>
              </a:defRPr>
            </a:lvl2pPr>
            <a:lvl3pPr>
              <a:lnSpc>
                <a:spcPct val="150000"/>
              </a:lnSpc>
              <a:defRPr sz="2400">
                <a:solidFill>
                  <a:srgbClr val="232324"/>
                </a:solidFill>
                <a:latin typeface="+mj-lt"/>
                <a:cs typeface="Calibri" panose="020F0502020204030204" pitchFamily="34" charset="0"/>
              </a:defRPr>
            </a:lvl3pPr>
            <a:lvl4pPr>
              <a:lnSpc>
                <a:spcPct val="150000"/>
              </a:lnSpc>
              <a:defRPr sz="2000">
                <a:solidFill>
                  <a:srgbClr val="232324"/>
                </a:solidFill>
                <a:latin typeface="+mj-lt"/>
                <a:cs typeface="Calibri" panose="020F0502020204030204" pitchFamily="34" charset="0"/>
              </a:defRPr>
            </a:lvl4pPr>
            <a:lvl5pPr>
              <a:lnSpc>
                <a:spcPct val="150000"/>
              </a:lnSpc>
              <a:defRPr sz="1800">
                <a:solidFill>
                  <a:srgbClr val="232324"/>
                </a:solidFill>
                <a:latin typeface="+mj-lt"/>
                <a:cs typeface="Calibri" panose="020F0502020204030204" pitchFamily="34" charset="0"/>
              </a:defRPr>
            </a:lvl5pPr>
          </a:lstStyle>
          <a:p>
            <a:pPr lvl="0"/>
            <a:r>
              <a:rPr lang="en-GB" noProof="0" dirty="0"/>
              <a:t>Content | </a:t>
            </a:r>
            <a:r>
              <a:rPr lang="cy-GB" noProof="0" dirty="0"/>
              <a:t>Cynnwys</a:t>
            </a:r>
          </a:p>
        </p:txBody>
      </p:sp>
      <p:sp>
        <p:nvSpPr>
          <p:cNvPr id="19" name="Rectangle 18">
            <a:extLst>
              <a:ext uri="{FF2B5EF4-FFF2-40B4-BE49-F238E27FC236}">
                <a16:creationId xmlns:a16="http://schemas.microsoft.com/office/drawing/2014/main" id="{13153426-389E-46D0-8657-CAD24BDF5E3A}"/>
              </a:ext>
              <a:ext uri="{C183D7F6-B498-43B3-948B-1728B52AA6E4}">
                <adec:decorative xmlns:adec="http://schemas.microsoft.com/office/drawing/2017/decorative" val="1"/>
              </a:ext>
            </a:extLst>
          </p:cNvPr>
          <p:cNvSpPr/>
          <p:nvPr/>
        </p:nvSpPr>
        <p:spPr>
          <a:xfrm>
            <a:off x="-1" y="6222988"/>
            <a:ext cx="12192001" cy="635012"/>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 Placeholder 10">
            <a:extLst>
              <a:ext uri="{FF2B5EF4-FFF2-40B4-BE49-F238E27FC236}">
                <a16:creationId xmlns:a16="http://schemas.microsoft.com/office/drawing/2014/main" id="{EF188D6D-13C6-408B-BF10-34D55452CE8B}"/>
              </a:ext>
            </a:extLst>
          </p:cNvPr>
          <p:cNvSpPr>
            <a:spLocks noGrp="1"/>
          </p:cNvSpPr>
          <p:nvPr>
            <p:ph type="body" sz="quarter" idx="17" hasCustomPrompt="1"/>
          </p:nvPr>
        </p:nvSpPr>
        <p:spPr>
          <a:xfrm>
            <a:off x="6416178" y="269583"/>
            <a:ext cx="5453316" cy="771579"/>
          </a:xfrm>
          <a:prstGeom prst="rect">
            <a:avLst/>
          </a:prstGeom>
          <a:ln>
            <a:noFill/>
          </a:ln>
        </p:spPr>
        <p:txBody>
          <a:bodyPr anchor="ctr">
            <a:noAutofit/>
          </a:bodyPr>
          <a:lstStyle>
            <a:lvl1pPr marL="0" indent="0">
              <a:buNone/>
              <a:defRPr sz="2800" b="1">
                <a:ln>
                  <a:noFill/>
                </a:ln>
                <a:solidFill>
                  <a:schemeClr val="accent6"/>
                </a:solidFill>
                <a:effectLst/>
                <a:latin typeface="Segoe UI" panose="020B0502040204020203" pitchFamily="34" charset="0"/>
                <a:cs typeface="Segoe UI" panose="020B0502040204020203" pitchFamily="34" charset="0"/>
              </a:defRPr>
            </a:lvl1pPr>
          </a:lstStyle>
          <a:p>
            <a:pPr lvl="0"/>
            <a:r>
              <a:rPr lang="cy-GB" noProof="0" dirty="0"/>
              <a:t>Teitl</a:t>
            </a:r>
          </a:p>
        </p:txBody>
      </p:sp>
      <p:sp>
        <p:nvSpPr>
          <p:cNvPr id="9" name="Title 1">
            <a:extLst>
              <a:ext uri="{FF2B5EF4-FFF2-40B4-BE49-F238E27FC236}">
                <a16:creationId xmlns:a16="http://schemas.microsoft.com/office/drawing/2014/main" id="{C4C31CDF-D3A9-48BF-8851-0DAB39AC21B3}"/>
              </a:ext>
            </a:extLst>
          </p:cNvPr>
          <p:cNvSpPr>
            <a:spLocks noGrp="1"/>
          </p:cNvSpPr>
          <p:nvPr>
            <p:ph type="title" hasCustomPrompt="1"/>
          </p:nvPr>
        </p:nvSpPr>
        <p:spPr>
          <a:xfrm>
            <a:off x="590989" y="269583"/>
            <a:ext cx="5285669" cy="774457"/>
          </a:xfrm>
          <a:prstGeom prst="rect">
            <a:avLst/>
          </a:prstGeom>
          <a:ln>
            <a:noFill/>
          </a:ln>
        </p:spPr>
        <p:txBody>
          <a:bodyPr>
            <a:noAutofit/>
          </a:bodyPr>
          <a:lstStyle>
            <a:lvl1pPr>
              <a:defRPr sz="2800" b="1">
                <a:ln>
                  <a:noFill/>
                </a:ln>
                <a:solidFill>
                  <a:srgbClr val="262626"/>
                </a:solidFill>
                <a:effectLst/>
                <a:latin typeface="Segoe UI" panose="020B0502040204020203" pitchFamily="34" charset="0"/>
                <a:cs typeface="Segoe UI" panose="020B0502040204020203" pitchFamily="34" charset="0"/>
              </a:defRPr>
            </a:lvl1pPr>
          </a:lstStyle>
          <a:p>
            <a:r>
              <a:rPr lang="en-GB" noProof="0" dirty="0"/>
              <a:t>Title</a:t>
            </a:r>
          </a:p>
        </p:txBody>
      </p:sp>
      <p:pic>
        <p:nvPicPr>
          <p:cNvPr id="7" name="Picture 6">
            <a:extLst>
              <a:ext uri="{FF2B5EF4-FFF2-40B4-BE49-F238E27FC236}">
                <a16:creationId xmlns:a16="http://schemas.microsoft.com/office/drawing/2014/main" id="{3908F47E-DB7D-46BF-9AE8-6F13D9BFCCF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5987" y="6275033"/>
            <a:ext cx="1082681" cy="530922"/>
          </a:xfrm>
          <a:prstGeom prst="rect">
            <a:avLst/>
          </a:prstGeom>
        </p:spPr>
      </p:pic>
    </p:spTree>
    <p:extLst>
      <p:ext uri="{BB962C8B-B14F-4D97-AF65-F5344CB8AC3E}">
        <p14:creationId xmlns:p14="http://schemas.microsoft.com/office/powerpoint/2010/main" val="4411877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p:bg>
      <p:bgPr>
        <a:solidFill>
          <a:srgbClr val="CECECE"/>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E619289-6061-4C83-88AF-75067443CDE9}"/>
              </a:ext>
              <a:ext uri="{C183D7F6-B498-43B3-948B-1728B52AA6E4}">
                <adec:decorative xmlns:adec="http://schemas.microsoft.com/office/drawing/2017/decorative" val="1"/>
              </a:ext>
            </a:extLst>
          </p:cNvPr>
          <p:cNvSpPr/>
          <p:nvPr/>
        </p:nvSpPr>
        <p:spPr>
          <a:xfrm>
            <a:off x="-1" y="6222988"/>
            <a:ext cx="12192001" cy="635012"/>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704871E3-B14A-4B4E-8861-41169FF9A14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5987" y="6275033"/>
            <a:ext cx="1082681" cy="530922"/>
          </a:xfrm>
          <a:prstGeom prst="rect">
            <a:avLst/>
          </a:prstGeom>
        </p:spPr>
      </p:pic>
    </p:spTree>
    <p:extLst>
      <p:ext uri="{BB962C8B-B14F-4D97-AF65-F5344CB8AC3E}">
        <p14:creationId xmlns:p14="http://schemas.microsoft.com/office/powerpoint/2010/main" val="2888148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BE95373-CC96-47D3-9C46-5E9DB2A5D6B8}"/>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GB" noProof="0"/>
              <a:t>ACT PowerPoint Theme</a:t>
            </a:r>
          </a:p>
        </p:txBody>
      </p:sp>
      <p:sp>
        <p:nvSpPr>
          <p:cNvPr id="3" name="Text Placeholder 2">
            <a:extLst>
              <a:ext uri="{FF2B5EF4-FFF2-40B4-BE49-F238E27FC236}">
                <a16:creationId xmlns:a16="http://schemas.microsoft.com/office/drawing/2014/main" id="{AF47ECC1-4CEA-4FC0-8830-A4EA598EC3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4" name="Date Placeholder 3">
            <a:extLst>
              <a:ext uri="{FF2B5EF4-FFF2-40B4-BE49-F238E27FC236}">
                <a16:creationId xmlns:a16="http://schemas.microsoft.com/office/drawing/2014/main" id="{D4289377-1B89-4B5D-8E32-69340AF7C9C3}"/>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bg1"/>
                </a:solidFill>
                <a:latin typeface="Segoe UI" panose="020B0502040204020203" pitchFamily="34" charset="0"/>
                <a:cs typeface="Segoe UI" panose="020B0502040204020203" pitchFamily="34" charset="0"/>
              </a:defRPr>
            </a:lvl1pPr>
          </a:lstStyle>
          <a:p>
            <a:fld id="{43F5544B-6EE3-4C41-9CB1-27040B6788C1}" type="datetime1">
              <a:rPr lang="en-GB" smtClean="0"/>
              <a:t>13/02/2024</a:t>
            </a:fld>
            <a:endParaRPr lang="en-GB"/>
          </a:p>
        </p:txBody>
      </p:sp>
      <p:sp>
        <p:nvSpPr>
          <p:cNvPr id="5" name="Footer Placeholder 4">
            <a:extLst>
              <a:ext uri="{FF2B5EF4-FFF2-40B4-BE49-F238E27FC236}">
                <a16:creationId xmlns:a16="http://schemas.microsoft.com/office/drawing/2014/main" id="{30862F76-1A8C-4CDE-8A1E-E0AF51011B6A}"/>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bg1"/>
                </a:solidFill>
                <a:latin typeface="Segoe UI" panose="020B0502040204020203" pitchFamily="34" charset="0"/>
                <a:cs typeface="Segoe UI" panose="020B0502040204020203" pitchFamily="34" charset="0"/>
              </a:defRPr>
            </a:lvl1pPr>
          </a:lstStyle>
          <a:p>
            <a:r>
              <a:rPr lang="en-GB"/>
              <a:t>Introduction</a:t>
            </a:r>
          </a:p>
        </p:txBody>
      </p:sp>
      <p:sp>
        <p:nvSpPr>
          <p:cNvPr id="6" name="Slide Number Placeholder 5">
            <a:extLst>
              <a:ext uri="{FF2B5EF4-FFF2-40B4-BE49-F238E27FC236}">
                <a16:creationId xmlns:a16="http://schemas.microsoft.com/office/drawing/2014/main" id="{4603B7AC-EE59-4978-BAEB-A8BEF3122B8A}"/>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bg1"/>
                </a:solidFill>
                <a:latin typeface="Segoe UI" panose="020B0502040204020203" pitchFamily="34" charset="0"/>
                <a:cs typeface="Segoe UI" panose="020B0502040204020203" pitchFamily="34" charset="0"/>
              </a:defRPr>
            </a:lvl1pPr>
          </a:lstStyle>
          <a:p>
            <a:fld id="{B436D044-04CF-4350-BEE8-3CE2C39EB737}" type="slidenum">
              <a:rPr lang="en-GB" smtClean="0"/>
              <a:t>‹#›</a:t>
            </a:fld>
            <a:endParaRPr lang="en-GB"/>
          </a:p>
        </p:txBody>
      </p:sp>
    </p:spTree>
    <p:extLst>
      <p:ext uri="{BB962C8B-B14F-4D97-AF65-F5344CB8AC3E}">
        <p14:creationId xmlns:p14="http://schemas.microsoft.com/office/powerpoint/2010/main" val="876768799"/>
      </p:ext>
    </p:extLst>
  </p:cSld>
  <p:clrMap bg1="lt1" tx1="dk1" bg2="lt2" tx2="dk2" accent1="accent1" accent2="accent2" accent3="accent3" accent4="accent4" accent5="accent5" accent6="accent6" hlink="hlink" folHlink="folHlink"/>
  <p:sldLayoutIdLst>
    <p:sldLayoutId id="2147483716" r:id="rId1"/>
    <p:sldLayoutId id="2147483721" r:id="rId2"/>
    <p:sldLayoutId id="2147483730" r:id="rId3"/>
    <p:sldLayoutId id="2147483732" r:id="rId4"/>
    <p:sldLayoutId id="2147483724" r:id="rId5"/>
    <p:sldLayoutId id="2147483739" r:id="rId6"/>
    <p:sldLayoutId id="2147483740" r:id="rId7"/>
    <p:sldLayoutId id="2147483738" r:id="rId8"/>
  </p:sldLayoutIdLst>
  <p:hf sldNum="0" hdr="0" ftr="0" dt="0"/>
  <p:txStyles>
    <p:titleStyle>
      <a:lvl1pPr algn="l" defTabSz="914377" rtl="0" eaLnBrk="1" latinLnBrk="0" hangingPunct="1">
        <a:lnSpc>
          <a:spcPct val="90000"/>
        </a:lnSpc>
        <a:spcBef>
          <a:spcPct val="0"/>
        </a:spcBef>
        <a:buNone/>
        <a:defRPr sz="4400" b="1" kern="1200">
          <a:solidFill>
            <a:schemeClr val="tx1"/>
          </a:solidFill>
          <a:latin typeface="Segoe UI" panose="020B0502040204020203" pitchFamily="34" charset="0"/>
          <a:ea typeface="+mj-ea"/>
          <a:cs typeface="Segoe UI" panose="020B0502040204020203" pitchFamily="34" charset="0"/>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acttraining.sharepoint.com/sites/PortholCymreictodACTWelshporta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E4E94-A79E-4901-8CE9-ABF60FA75AC1}"/>
              </a:ext>
            </a:extLst>
          </p:cNvPr>
          <p:cNvSpPr>
            <a:spLocks noGrp="1"/>
          </p:cNvSpPr>
          <p:nvPr>
            <p:ph type="ctrTitle"/>
          </p:nvPr>
        </p:nvSpPr>
        <p:spPr>
          <a:xfrm>
            <a:off x="762000" y="2931927"/>
            <a:ext cx="10668000" cy="1403224"/>
          </a:xfrm>
        </p:spPr>
        <p:txBody>
          <a:bodyPr/>
          <a:lstStyle/>
          <a:p>
            <a:r>
              <a:rPr lang="en-GB" dirty="0"/>
              <a:t>ACT’s Welsh Approach</a:t>
            </a:r>
          </a:p>
        </p:txBody>
      </p:sp>
      <p:sp>
        <p:nvSpPr>
          <p:cNvPr id="3" name="Text Placeholder 2">
            <a:extLst>
              <a:ext uri="{FF2B5EF4-FFF2-40B4-BE49-F238E27FC236}">
                <a16:creationId xmlns:a16="http://schemas.microsoft.com/office/drawing/2014/main" id="{E0C3AA19-C890-44F7-8A97-7AC747E24A1A}"/>
              </a:ext>
            </a:extLst>
          </p:cNvPr>
          <p:cNvSpPr>
            <a:spLocks noGrp="1"/>
          </p:cNvSpPr>
          <p:nvPr>
            <p:ph type="body" sz="quarter" idx="13"/>
          </p:nvPr>
        </p:nvSpPr>
        <p:spPr>
          <a:xfrm>
            <a:off x="753386" y="2125231"/>
            <a:ext cx="10668000" cy="1477031"/>
          </a:xfrm>
        </p:spPr>
        <p:txBody>
          <a:bodyPr/>
          <a:lstStyle/>
          <a:p>
            <a:r>
              <a:rPr lang="en-GB" dirty="0" err="1"/>
              <a:t>Cynllun</a:t>
            </a:r>
            <a:r>
              <a:rPr lang="en-GB" dirty="0"/>
              <a:t> Cymraeg ACT</a:t>
            </a:r>
          </a:p>
        </p:txBody>
      </p:sp>
    </p:spTree>
    <p:extLst>
      <p:ext uri="{BB962C8B-B14F-4D97-AF65-F5344CB8AC3E}">
        <p14:creationId xmlns:p14="http://schemas.microsoft.com/office/powerpoint/2010/main" val="20307738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1024D94-6084-4BF8-AC2E-A9725CBF3300}"/>
              </a:ext>
            </a:extLst>
          </p:cNvPr>
          <p:cNvSpPr>
            <a:spLocks noGrp="1"/>
          </p:cNvSpPr>
          <p:nvPr>
            <p:ph type="body" sz="quarter" idx="17"/>
          </p:nvPr>
        </p:nvSpPr>
        <p:spPr>
          <a:xfrm>
            <a:off x="309668" y="272534"/>
            <a:ext cx="5453316" cy="771579"/>
          </a:xfrm>
        </p:spPr>
        <p:txBody>
          <a:bodyPr/>
          <a:lstStyle/>
          <a:p>
            <a:r>
              <a:rPr lang="en-GB" dirty="0" err="1"/>
              <a:t>Llysgenhadon</a:t>
            </a:r>
            <a:r>
              <a:rPr lang="en-GB" dirty="0"/>
              <a:t> ACT</a:t>
            </a:r>
            <a:endParaRPr lang="cy-GB" dirty="0"/>
          </a:p>
        </p:txBody>
      </p:sp>
      <p:pic>
        <p:nvPicPr>
          <p:cNvPr id="8" name="Picture 7">
            <a:extLst>
              <a:ext uri="{FF2B5EF4-FFF2-40B4-BE49-F238E27FC236}">
                <a16:creationId xmlns:a16="http://schemas.microsoft.com/office/drawing/2014/main" id="{38BCE03C-6A72-4E8E-9E5A-86250EAA52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67897"/>
            <a:ext cx="4966636" cy="7025897"/>
          </a:xfrm>
          <a:prstGeom prst="rect">
            <a:avLst/>
          </a:prstGeom>
        </p:spPr>
      </p:pic>
      <p:pic>
        <p:nvPicPr>
          <p:cNvPr id="10" name="Picture 9">
            <a:extLst>
              <a:ext uri="{FF2B5EF4-FFF2-40B4-BE49-F238E27FC236}">
                <a16:creationId xmlns:a16="http://schemas.microsoft.com/office/drawing/2014/main" id="{89FD7611-8A37-4F82-8BB1-FD6762E7F5A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72652" y="-167897"/>
            <a:ext cx="4966636" cy="7025897"/>
          </a:xfrm>
          <a:prstGeom prst="rect">
            <a:avLst/>
          </a:prstGeom>
        </p:spPr>
      </p:pic>
    </p:spTree>
    <p:extLst>
      <p:ext uri="{BB962C8B-B14F-4D97-AF65-F5344CB8AC3E}">
        <p14:creationId xmlns:p14="http://schemas.microsoft.com/office/powerpoint/2010/main" val="9619532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colorful speech bubbles&#10;&#10;Description automatically generated">
            <a:extLst>
              <a:ext uri="{FF2B5EF4-FFF2-40B4-BE49-F238E27FC236}">
                <a16:creationId xmlns:a16="http://schemas.microsoft.com/office/drawing/2014/main" id="{12FE613D-CFDE-2008-2EA7-243B14B529C6}"/>
              </a:ext>
            </a:extLst>
          </p:cNvPr>
          <p:cNvPicPr>
            <a:picLocks noChangeAspect="1"/>
          </p:cNvPicPr>
          <p:nvPr/>
        </p:nvPicPr>
        <p:blipFill>
          <a:blip r:embed="rId3"/>
          <a:stretch>
            <a:fillRect/>
          </a:stretch>
        </p:blipFill>
        <p:spPr>
          <a:xfrm>
            <a:off x="2284228" y="0"/>
            <a:ext cx="7623544" cy="6858000"/>
          </a:xfrm>
          <a:prstGeom prst="rect">
            <a:avLst/>
          </a:prstGeom>
        </p:spPr>
      </p:pic>
    </p:spTree>
    <p:extLst>
      <p:ext uri="{BB962C8B-B14F-4D97-AF65-F5344CB8AC3E}">
        <p14:creationId xmlns:p14="http://schemas.microsoft.com/office/powerpoint/2010/main" val="5944749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oster with text and a hand holding a flower&#10;&#10;Description automatically generated">
            <a:extLst>
              <a:ext uri="{FF2B5EF4-FFF2-40B4-BE49-F238E27FC236}">
                <a16:creationId xmlns:a16="http://schemas.microsoft.com/office/drawing/2014/main" id="{18C5A37B-EA40-A0E0-E988-445CE859A0F9}"/>
              </a:ext>
            </a:extLst>
          </p:cNvPr>
          <p:cNvPicPr>
            <a:picLocks noChangeAspect="1"/>
          </p:cNvPicPr>
          <p:nvPr/>
        </p:nvPicPr>
        <p:blipFill>
          <a:blip r:embed="rId3"/>
          <a:stretch>
            <a:fillRect/>
          </a:stretch>
        </p:blipFill>
        <p:spPr>
          <a:xfrm>
            <a:off x="6096000" y="-77611"/>
            <a:ext cx="4870608" cy="6880577"/>
          </a:xfrm>
          <a:prstGeom prst="rect">
            <a:avLst/>
          </a:prstGeom>
        </p:spPr>
      </p:pic>
      <p:pic>
        <p:nvPicPr>
          <p:cNvPr id="6" name="Picture 5" descr="A poster with text and a hand holding a flower&#10;&#10;Description automatically generated">
            <a:extLst>
              <a:ext uri="{FF2B5EF4-FFF2-40B4-BE49-F238E27FC236}">
                <a16:creationId xmlns:a16="http://schemas.microsoft.com/office/drawing/2014/main" id="{F2C03377-F89F-7ECE-4480-BAE076D33A15}"/>
              </a:ext>
            </a:extLst>
          </p:cNvPr>
          <p:cNvPicPr>
            <a:picLocks noChangeAspect="1"/>
          </p:cNvPicPr>
          <p:nvPr/>
        </p:nvPicPr>
        <p:blipFill>
          <a:blip r:embed="rId4"/>
          <a:stretch>
            <a:fillRect/>
          </a:stretch>
        </p:blipFill>
        <p:spPr>
          <a:xfrm>
            <a:off x="7055" y="0"/>
            <a:ext cx="4856497" cy="6852355"/>
          </a:xfrm>
          <a:prstGeom prst="rect">
            <a:avLst/>
          </a:prstGeom>
        </p:spPr>
      </p:pic>
    </p:spTree>
    <p:extLst>
      <p:ext uri="{BB962C8B-B14F-4D97-AF65-F5344CB8AC3E}">
        <p14:creationId xmlns:p14="http://schemas.microsoft.com/office/powerpoint/2010/main" val="19024854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5D544CA-9E8A-4BE3-9F91-E083A52DCE00}"/>
              </a:ext>
            </a:extLst>
          </p:cNvPr>
          <p:cNvSpPr>
            <a:spLocks noGrp="1"/>
          </p:cNvSpPr>
          <p:nvPr>
            <p:ph sz="half" idx="1"/>
          </p:nvPr>
        </p:nvSpPr>
        <p:spPr>
          <a:xfrm>
            <a:off x="6267557" y="1134098"/>
            <a:ext cx="5745767" cy="4777086"/>
          </a:xfrm>
        </p:spPr>
        <p:txBody>
          <a:bodyPr vert="horz" lIns="91440" tIns="45720" rIns="91440" bIns="45720" rtlCol="0" anchor="t">
            <a:normAutofit/>
          </a:bodyPr>
          <a:lstStyle/>
          <a:p>
            <a:pPr marL="457200" indent="-457200">
              <a:buFont typeface="Arial" panose="020B0604020202020204" pitchFamily="34" charset="0"/>
              <a:buChar char="•"/>
            </a:pPr>
            <a:r>
              <a:rPr lang="cy-GB" sz="2200" err="1">
                <a:solidFill>
                  <a:srgbClr val="39364F"/>
                </a:solidFill>
                <a:latin typeface="Segoe UI"/>
                <a:cs typeface="Calibri"/>
              </a:rPr>
              <a:t>Monthly</a:t>
            </a:r>
            <a:r>
              <a:rPr lang="cy-GB" sz="2200" dirty="0">
                <a:solidFill>
                  <a:srgbClr val="39364F"/>
                </a:solidFill>
                <a:latin typeface="Segoe UI"/>
                <a:cs typeface="Calibri"/>
              </a:rPr>
              <a:t> </a:t>
            </a:r>
            <a:r>
              <a:rPr lang="cy-GB" sz="2200" err="1">
                <a:solidFill>
                  <a:srgbClr val="39364F"/>
                </a:solidFill>
                <a:latin typeface="Segoe UI"/>
                <a:cs typeface="Calibri"/>
              </a:rPr>
              <a:t>informal</a:t>
            </a:r>
            <a:r>
              <a:rPr lang="cy-GB" sz="2200" dirty="0">
                <a:solidFill>
                  <a:srgbClr val="39364F"/>
                </a:solidFill>
                <a:latin typeface="Segoe UI"/>
                <a:cs typeface="Calibri"/>
              </a:rPr>
              <a:t> </a:t>
            </a:r>
            <a:r>
              <a:rPr lang="cy-GB" sz="2200" err="1">
                <a:solidFill>
                  <a:srgbClr val="39364F"/>
                </a:solidFill>
                <a:latin typeface="Segoe UI"/>
                <a:cs typeface="Calibri"/>
              </a:rPr>
              <a:t>sessions</a:t>
            </a:r>
            <a:r>
              <a:rPr lang="cy-GB" sz="2200" dirty="0">
                <a:solidFill>
                  <a:srgbClr val="39364F"/>
                </a:solidFill>
                <a:latin typeface="Segoe UI"/>
                <a:cs typeface="Calibri"/>
              </a:rPr>
              <a:t> to </a:t>
            </a:r>
            <a:r>
              <a:rPr lang="cy-GB" sz="2200" err="1">
                <a:solidFill>
                  <a:srgbClr val="39364F"/>
                </a:solidFill>
                <a:latin typeface="Segoe UI"/>
                <a:cs typeface="Calibri"/>
              </a:rPr>
              <a:t>give</a:t>
            </a:r>
            <a:r>
              <a:rPr lang="cy-GB" sz="2200" dirty="0">
                <a:solidFill>
                  <a:srgbClr val="39364F"/>
                </a:solidFill>
                <a:latin typeface="Segoe UI"/>
                <a:cs typeface="Calibri"/>
              </a:rPr>
              <a:t> </a:t>
            </a:r>
            <a:r>
              <a:rPr lang="cy-GB" sz="2200" err="1">
                <a:solidFill>
                  <a:srgbClr val="39364F"/>
                </a:solidFill>
                <a:latin typeface="Segoe UI"/>
                <a:cs typeface="Calibri"/>
              </a:rPr>
              <a:t>learners</a:t>
            </a:r>
            <a:r>
              <a:rPr lang="cy-GB" sz="2200" dirty="0">
                <a:solidFill>
                  <a:srgbClr val="39364F"/>
                </a:solidFill>
                <a:latin typeface="Segoe UI"/>
                <a:cs typeface="Calibri"/>
              </a:rPr>
              <a:t> </a:t>
            </a:r>
            <a:r>
              <a:rPr lang="cy-GB" sz="2200" err="1">
                <a:solidFill>
                  <a:srgbClr val="39364F"/>
                </a:solidFill>
                <a:latin typeface="Segoe UI"/>
                <a:cs typeface="Calibri"/>
              </a:rPr>
              <a:t>and</a:t>
            </a:r>
            <a:r>
              <a:rPr lang="cy-GB" sz="2200" dirty="0">
                <a:solidFill>
                  <a:srgbClr val="39364F"/>
                </a:solidFill>
                <a:latin typeface="Segoe UI"/>
                <a:cs typeface="Calibri"/>
              </a:rPr>
              <a:t>/or staff the </a:t>
            </a:r>
            <a:r>
              <a:rPr lang="cy-GB" sz="2200" err="1">
                <a:solidFill>
                  <a:srgbClr val="39364F"/>
                </a:solidFill>
                <a:latin typeface="Segoe UI"/>
                <a:cs typeface="Calibri"/>
              </a:rPr>
              <a:t>opportunity</a:t>
            </a:r>
            <a:r>
              <a:rPr lang="cy-GB" sz="2200" dirty="0">
                <a:solidFill>
                  <a:srgbClr val="39364F"/>
                </a:solidFill>
                <a:latin typeface="Segoe UI"/>
                <a:cs typeface="Calibri"/>
              </a:rPr>
              <a:t> to </a:t>
            </a:r>
            <a:r>
              <a:rPr lang="cy-GB" sz="2200" err="1">
                <a:solidFill>
                  <a:srgbClr val="39364F"/>
                </a:solidFill>
                <a:latin typeface="Segoe UI"/>
                <a:cs typeface="Calibri"/>
              </a:rPr>
              <a:t>come</a:t>
            </a:r>
            <a:r>
              <a:rPr lang="cy-GB" sz="2200" dirty="0">
                <a:solidFill>
                  <a:srgbClr val="39364F"/>
                </a:solidFill>
                <a:latin typeface="Segoe UI"/>
                <a:cs typeface="Calibri"/>
              </a:rPr>
              <a:t> </a:t>
            </a:r>
            <a:r>
              <a:rPr lang="cy-GB" sz="2200" err="1">
                <a:solidFill>
                  <a:srgbClr val="39364F"/>
                </a:solidFill>
                <a:latin typeface="Segoe UI"/>
                <a:cs typeface="Calibri"/>
              </a:rPr>
              <a:t>together</a:t>
            </a:r>
            <a:r>
              <a:rPr lang="cy-GB" sz="2200" dirty="0">
                <a:solidFill>
                  <a:srgbClr val="39364F"/>
                </a:solidFill>
                <a:latin typeface="Segoe UI"/>
                <a:cs typeface="Calibri"/>
              </a:rPr>
              <a:t> </a:t>
            </a:r>
            <a:r>
              <a:rPr lang="cy-GB" sz="2200" err="1">
                <a:solidFill>
                  <a:srgbClr val="39364F"/>
                </a:solidFill>
                <a:latin typeface="Segoe UI"/>
                <a:cs typeface="Calibri"/>
              </a:rPr>
              <a:t>and</a:t>
            </a:r>
            <a:r>
              <a:rPr lang="cy-GB" sz="2200" dirty="0">
                <a:solidFill>
                  <a:srgbClr val="39364F"/>
                </a:solidFill>
                <a:latin typeface="Segoe UI"/>
                <a:cs typeface="Calibri"/>
              </a:rPr>
              <a:t> </a:t>
            </a:r>
            <a:r>
              <a:rPr lang="cy-GB" sz="2200" err="1">
                <a:solidFill>
                  <a:srgbClr val="39364F"/>
                </a:solidFill>
                <a:latin typeface="Segoe UI"/>
                <a:cs typeface="Calibri"/>
              </a:rPr>
              <a:t>speak</a:t>
            </a:r>
            <a:r>
              <a:rPr lang="cy-GB" sz="2200" dirty="0">
                <a:solidFill>
                  <a:srgbClr val="39364F"/>
                </a:solidFill>
                <a:latin typeface="Segoe UI"/>
                <a:cs typeface="Calibri"/>
              </a:rPr>
              <a:t> Welsh</a:t>
            </a:r>
            <a:endParaRPr lang="cy-GB" sz="2200">
              <a:solidFill>
                <a:srgbClr val="39364F"/>
              </a:solidFill>
              <a:latin typeface="Segoe UI"/>
            </a:endParaRPr>
          </a:p>
          <a:p>
            <a:pPr marL="457200" indent="-457200">
              <a:buFont typeface="Arial" panose="020B0604020202020204" pitchFamily="34" charset="0"/>
              <a:buChar char="•"/>
            </a:pPr>
            <a:r>
              <a:rPr lang="cy-GB" sz="2200" err="1">
                <a:solidFill>
                  <a:srgbClr val="39364F"/>
                </a:solidFill>
                <a:latin typeface="Segoe UI"/>
                <a:cs typeface="Calibri"/>
              </a:rPr>
              <a:t>One</a:t>
            </a:r>
            <a:r>
              <a:rPr lang="cy-GB" sz="2200" dirty="0">
                <a:solidFill>
                  <a:srgbClr val="39364F"/>
                </a:solidFill>
                <a:latin typeface="Segoe UI"/>
                <a:cs typeface="Calibri"/>
              </a:rPr>
              <a:t> </a:t>
            </a:r>
            <a:r>
              <a:rPr lang="cy-GB" sz="2200" err="1">
                <a:solidFill>
                  <a:srgbClr val="39364F"/>
                </a:solidFill>
                <a:latin typeface="Segoe UI"/>
                <a:cs typeface="Calibri"/>
              </a:rPr>
              <a:t>online</a:t>
            </a:r>
            <a:r>
              <a:rPr lang="cy-GB" sz="2200" dirty="0">
                <a:solidFill>
                  <a:srgbClr val="39364F"/>
                </a:solidFill>
                <a:latin typeface="Segoe UI"/>
                <a:cs typeface="Calibri"/>
              </a:rPr>
              <a:t> </a:t>
            </a:r>
            <a:r>
              <a:rPr lang="cy-GB" sz="2200" err="1">
                <a:solidFill>
                  <a:srgbClr val="39364F"/>
                </a:solidFill>
                <a:latin typeface="Segoe UI"/>
                <a:cs typeface="Calibri"/>
              </a:rPr>
              <a:t>for</a:t>
            </a:r>
            <a:r>
              <a:rPr lang="cy-GB" sz="2200" dirty="0">
                <a:solidFill>
                  <a:srgbClr val="39364F"/>
                </a:solidFill>
                <a:latin typeface="Segoe UI"/>
                <a:cs typeface="Calibri"/>
              </a:rPr>
              <a:t> </a:t>
            </a:r>
            <a:r>
              <a:rPr lang="cy-GB" sz="2200" err="1">
                <a:solidFill>
                  <a:srgbClr val="39364F"/>
                </a:solidFill>
                <a:latin typeface="Segoe UI"/>
                <a:cs typeface="Calibri"/>
              </a:rPr>
              <a:t>across</a:t>
            </a:r>
            <a:r>
              <a:rPr lang="cy-GB" sz="2200" dirty="0">
                <a:solidFill>
                  <a:srgbClr val="39364F"/>
                </a:solidFill>
                <a:latin typeface="Segoe UI"/>
                <a:cs typeface="Calibri"/>
              </a:rPr>
              <a:t> the </a:t>
            </a:r>
            <a:r>
              <a:rPr lang="cy-GB" sz="2200" err="1">
                <a:solidFill>
                  <a:srgbClr val="39364F"/>
                </a:solidFill>
                <a:latin typeface="Segoe UI"/>
                <a:cs typeface="Calibri"/>
              </a:rPr>
              <a:t>network</a:t>
            </a:r>
            <a:r>
              <a:rPr lang="cy-GB" sz="2200" dirty="0">
                <a:solidFill>
                  <a:srgbClr val="39364F"/>
                </a:solidFill>
                <a:latin typeface="Segoe UI"/>
                <a:cs typeface="Calibri"/>
              </a:rPr>
              <a:t> </a:t>
            </a:r>
            <a:r>
              <a:rPr lang="cy-GB" sz="2200" err="1">
                <a:solidFill>
                  <a:srgbClr val="39364F"/>
                </a:solidFill>
                <a:latin typeface="Segoe UI"/>
                <a:cs typeface="Calibri"/>
              </a:rPr>
              <a:t>and</a:t>
            </a:r>
            <a:r>
              <a:rPr lang="cy-GB" sz="2200" dirty="0">
                <a:solidFill>
                  <a:srgbClr val="39364F"/>
                </a:solidFill>
                <a:latin typeface="Segoe UI"/>
                <a:cs typeface="Calibri"/>
              </a:rPr>
              <a:t> the </a:t>
            </a:r>
            <a:r>
              <a:rPr lang="cy-GB" sz="2200" err="1">
                <a:solidFill>
                  <a:srgbClr val="39364F"/>
                </a:solidFill>
                <a:latin typeface="Segoe UI"/>
                <a:cs typeface="Calibri"/>
              </a:rPr>
              <a:t>other</a:t>
            </a:r>
            <a:r>
              <a:rPr lang="cy-GB" sz="2200" dirty="0">
                <a:solidFill>
                  <a:srgbClr val="39364F"/>
                </a:solidFill>
                <a:latin typeface="Segoe UI"/>
                <a:cs typeface="Calibri"/>
              </a:rPr>
              <a:t> </a:t>
            </a:r>
            <a:r>
              <a:rPr lang="cy-GB" sz="2200" err="1">
                <a:solidFill>
                  <a:srgbClr val="39364F"/>
                </a:solidFill>
                <a:latin typeface="Segoe UI"/>
                <a:cs typeface="Calibri"/>
              </a:rPr>
              <a:t>face-face</a:t>
            </a:r>
            <a:r>
              <a:rPr lang="cy-GB" sz="2200" dirty="0">
                <a:solidFill>
                  <a:srgbClr val="39364F"/>
                </a:solidFill>
                <a:latin typeface="Segoe UI"/>
                <a:cs typeface="Calibri"/>
              </a:rPr>
              <a:t> at JGW+ </a:t>
            </a:r>
            <a:r>
              <a:rPr lang="cy-GB" sz="2200" err="1">
                <a:solidFill>
                  <a:srgbClr val="39364F"/>
                </a:solidFill>
                <a:latin typeface="Segoe UI"/>
                <a:cs typeface="Calibri"/>
              </a:rPr>
              <a:t>locations</a:t>
            </a:r>
            <a:endParaRPr lang="cy-GB" sz="2200">
              <a:solidFill>
                <a:srgbClr val="39364F"/>
              </a:solidFill>
              <a:latin typeface="Segoe UI"/>
            </a:endParaRPr>
          </a:p>
          <a:p>
            <a:pPr marL="457200" indent="-457200">
              <a:buFont typeface="Arial" panose="020B0604020202020204" pitchFamily="34" charset="0"/>
              <a:buChar char="•"/>
            </a:pPr>
            <a:endParaRPr lang="cy-GB" sz="2200" dirty="0">
              <a:latin typeface="Segoe UI"/>
            </a:endParaRPr>
          </a:p>
        </p:txBody>
      </p:sp>
      <p:sp>
        <p:nvSpPr>
          <p:cNvPr id="4" name="Text Placeholder 3">
            <a:extLst>
              <a:ext uri="{FF2B5EF4-FFF2-40B4-BE49-F238E27FC236}">
                <a16:creationId xmlns:a16="http://schemas.microsoft.com/office/drawing/2014/main" id="{21024D94-6084-4BF8-AC2E-A9725CBF3300}"/>
              </a:ext>
            </a:extLst>
          </p:cNvPr>
          <p:cNvSpPr>
            <a:spLocks noGrp="1"/>
          </p:cNvSpPr>
          <p:nvPr>
            <p:ph type="body" sz="quarter" idx="17"/>
          </p:nvPr>
        </p:nvSpPr>
        <p:spPr>
          <a:xfrm>
            <a:off x="3160113" y="258423"/>
            <a:ext cx="3294316" cy="785690"/>
          </a:xfrm>
        </p:spPr>
        <p:txBody>
          <a:bodyPr/>
          <a:lstStyle/>
          <a:p>
            <a:pPr>
              <a:lnSpc>
                <a:spcPct val="150000"/>
              </a:lnSpc>
            </a:pPr>
            <a:r>
              <a:rPr lang="en-GB" dirty="0" err="1">
                <a:solidFill>
                  <a:srgbClr val="593799"/>
                </a:solidFill>
                <a:latin typeface="Calibri"/>
                <a:cs typeface="Calibri"/>
              </a:rPr>
              <a:t>Trafod</a:t>
            </a:r>
            <a:r>
              <a:rPr lang="en-GB" dirty="0">
                <a:solidFill>
                  <a:srgbClr val="593799"/>
                </a:solidFill>
                <a:latin typeface="Calibri"/>
                <a:cs typeface="Calibri"/>
              </a:rPr>
              <a:t> </a:t>
            </a:r>
            <a:r>
              <a:rPr lang="en-GB" dirty="0" err="1">
                <a:solidFill>
                  <a:srgbClr val="593799"/>
                </a:solidFill>
                <a:latin typeface="Calibri"/>
                <a:cs typeface="Calibri"/>
              </a:rPr>
              <a:t>dros</a:t>
            </a:r>
            <a:r>
              <a:rPr lang="en-GB" dirty="0">
                <a:solidFill>
                  <a:srgbClr val="593799"/>
                </a:solidFill>
                <a:latin typeface="Calibri"/>
                <a:cs typeface="Calibri"/>
              </a:rPr>
              <a:t> Teams &amp;</a:t>
            </a:r>
            <a:endParaRPr lang="en-US" dirty="0"/>
          </a:p>
        </p:txBody>
      </p:sp>
      <p:sp>
        <p:nvSpPr>
          <p:cNvPr id="5" name="Title 4">
            <a:extLst>
              <a:ext uri="{FF2B5EF4-FFF2-40B4-BE49-F238E27FC236}">
                <a16:creationId xmlns:a16="http://schemas.microsoft.com/office/drawing/2014/main" id="{01A5B351-5CDD-4F1E-8A0D-02CE142775CB}"/>
              </a:ext>
            </a:extLst>
          </p:cNvPr>
          <p:cNvSpPr>
            <a:spLocks noGrp="1"/>
          </p:cNvSpPr>
          <p:nvPr>
            <p:ph type="title"/>
          </p:nvPr>
        </p:nvSpPr>
        <p:spPr>
          <a:xfrm>
            <a:off x="6267558" y="244592"/>
            <a:ext cx="5285669" cy="774457"/>
          </a:xfrm>
        </p:spPr>
        <p:txBody>
          <a:bodyPr/>
          <a:lstStyle/>
          <a:p>
            <a:pPr>
              <a:lnSpc>
                <a:spcPct val="150000"/>
              </a:lnSpc>
            </a:pPr>
            <a:r>
              <a:rPr lang="en-GB" dirty="0" err="1">
                <a:solidFill>
                  <a:srgbClr val="39364F"/>
                </a:solidFill>
                <a:latin typeface="Calibri"/>
                <a:cs typeface="Calibri"/>
              </a:rPr>
              <a:t>Sgwrs</a:t>
            </a:r>
            <a:r>
              <a:rPr lang="en-GB" dirty="0">
                <a:solidFill>
                  <a:srgbClr val="39364F"/>
                </a:solidFill>
                <a:latin typeface="Calibri"/>
                <a:cs typeface="Calibri"/>
              </a:rPr>
              <a:t> a </a:t>
            </a:r>
            <a:r>
              <a:rPr lang="en-GB" dirty="0" err="1">
                <a:solidFill>
                  <a:srgbClr val="39364F"/>
                </a:solidFill>
                <a:latin typeface="Calibri"/>
                <a:cs typeface="Calibri"/>
              </a:rPr>
              <a:t>Sleis</a:t>
            </a:r>
            <a:endParaRPr lang="en-US" dirty="0" err="1"/>
          </a:p>
        </p:txBody>
      </p:sp>
      <p:sp>
        <p:nvSpPr>
          <p:cNvPr id="6" name="Content Placeholder 2">
            <a:extLst>
              <a:ext uri="{FF2B5EF4-FFF2-40B4-BE49-F238E27FC236}">
                <a16:creationId xmlns:a16="http://schemas.microsoft.com/office/drawing/2014/main" id="{8EBB5E02-9049-4973-B988-9FEA3321291E}"/>
              </a:ext>
            </a:extLst>
          </p:cNvPr>
          <p:cNvSpPr txBox="1">
            <a:spLocks/>
          </p:cNvSpPr>
          <p:nvPr/>
        </p:nvSpPr>
        <p:spPr>
          <a:xfrm>
            <a:off x="300633" y="1134098"/>
            <a:ext cx="4968000" cy="4777086"/>
          </a:xfrm>
          <a:prstGeom prst="rect">
            <a:avLst/>
          </a:prstGeom>
        </p:spPr>
        <p:txBody>
          <a:bodyPr vert="horz" lIns="91440" tIns="45720" rIns="91440" bIns="45720" rtlCol="0">
            <a:normAutofit/>
          </a:bodyPr>
          <a:lstStyle>
            <a:lvl1pPr marL="0" indent="0" algn="l" defTabSz="914377" rtl="0" eaLnBrk="1" latinLnBrk="0" hangingPunct="1">
              <a:lnSpc>
                <a:spcPct val="200000"/>
              </a:lnSpc>
              <a:spcBef>
                <a:spcPts val="1000"/>
              </a:spcBef>
              <a:buFont typeface="Arial" panose="020B0604020202020204" pitchFamily="34" charset="0"/>
              <a:buNone/>
              <a:defRPr sz="2800" b="0" i="0" kern="1200">
                <a:solidFill>
                  <a:schemeClr val="accent6"/>
                </a:solidFill>
                <a:latin typeface="+mj-lt"/>
                <a:ea typeface="+mn-ea"/>
                <a:cs typeface="Calibri" panose="020F0502020204030204" pitchFamily="34" charset="0"/>
              </a:defRPr>
            </a:lvl1pPr>
            <a:lvl2pPr marL="685783"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2pPr>
            <a:lvl3pPr marL="1142971"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3pPr>
            <a:lvl4pPr marL="1600160" indent="-228594" algn="l" defTabSz="914377" rtl="0" eaLnBrk="1" latinLnBrk="0" hangingPunct="1">
              <a:lnSpc>
                <a:spcPct val="150000"/>
              </a:lnSpc>
              <a:spcBef>
                <a:spcPts val="500"/>
              </a:spcBef>
              <a:buFont typeface="Arial" panose="020B0604020202020204" pitchFamily="34" charset="0"/>
              <a:buChar char="•"/>
              <a:defRPr sz="2000" kern="1200">
                <a:solidFill>
                  <a:schemeClr val="accent6"/>
                </a:solidFill>
                <a:latin typeface="+mj-lt"/>
                <a:ea typeface="+mn-ea"/>
                <a:cs typeface="Calibri" panose="020F0502020204030204" pitchFamily="34" charset="0"/>
              </a:defRPr>
            </a:lvl4pPr>
            <a:lvl5pPr marL="2057349" indent="-228594" algn="l" defTabSz="914377" rtl="0" eaLnBrk="1" latinLnBrk="0" hangingPunct="1">
              <a:lnSpc>
                <a:spcPct val="150000"/>
              </a:lnSpc>
              <a:spcBef>
                <a:spcPts val="500"/>
              </a:spcBef>
              <a:buFont typeface="Arial" panose="020B0604020202020204" pitchFamily="34" charset="0"/>
              <a:buChar char="•"/>
              <a:defRPr sz="1800" kern="1200">
                <a:solidFill>
                  <a:schemeClr val="accent6"/>
                </a:solidFill>
                <a:latin typeface="+mj-lt"/>
                <a:ea typeface="+mn-ea"/>
                <a:cs typeface="Calibri" panose="020F050202020403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endParaRPr lang="cy-GB" dirty="0"/>
          </a:p>
        </p:txBody>
      </p:sp>
      <p:sp>
        <p:nvSpPr>
          <p:cNvPr id="8" name="Content Placeholder 2">
            <a:extLst>
              <a:ext uri="{FF2B5EF4-FFF2-40B4-BE49-F238E27FC236}">
                <a16:creationId xmlns:a16="http://schemas.microsoft.com/office/drawing/2014/main" id="{161DFE12-41BF-46AE-9730-D1D9C3AC6E5F}"/>
              </a:ext>
            </a:extLst>
          </p:cNvPr>
          <p:cNvSpPr txBox="1">
            <a:spLocks/>
          </p:cNvSpPr>
          <p:nvPr/>
        </p:nvSpPr>
        <p:spPr>
          <a:xfrm>
            <a:off x="559789" y="1132423"/>
            <a:ext cx="4968000" cy="4777086"/>
          </a:xfrm>
          <a:prstGeom prst="rect">
            <a:avLst/>
          </a:prstGeom>
        </p:spPr>
        <p:txBody>
          <a:bodyPr vert="horz" lIns="91440" tIns="45720" rIns="91440" bIns="45720" rtlCol="0" anchor="t">
            <a:normAutofit/>
          </a:bodyPr>
          <a:lstStyle>
            <a:lvl1pPr marL="0" indent="0" algn="l" defTabSz="914377" rtl="0" eaLnBrk="1" latinLnBrk="0" hangingPunct="1">
              <a:lnSpc>
                <a:spcPct val="200000"/>
              </a:lnSpc>
              <a:spcBef>
                <a:spcPts val="1000"/>
              </a:spcBef>
              <a:buFont typeface="Arial" panose="020B0604020202020204" pitchFamily="34" charset="0"/>
              <a:buNone/>
              <a:defRPr sz="2800" b="0" i="0" kern="1200">
                <a:solidFill>
                  <a:schemeClr val="accent6"/>
                </a:solidFill>
                <a:latin typeface="+mj-lt"/>
                <a:ea typeface="+mn-ea"/>
                <a:cs typeface="Calibri" panose="020F0502020204030204" pitchFamily="34" charset="0"/>
              </a:defRPr>
            </a:lvl1pPr>
            <a:lvl2pPr marL="685783"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2pPr>
            <a:lvl3pPr marL="1142971"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3pPr>
            <a:lvl4pPr marL="1600160" indent="-228594" algn="l" defTabSz="914377" rtl="0" eaLnBrk="1" latinLnBrk="0" hangingPunct="1">
              <a:lnSpc>
                <a:spcPct val="150000"/>
              </a:lnSpc>
              <a:spcBef>
                <a:spcPts val="500"/>
              </a:spcBef>
              <a:buFont typeface="Arial" panose="020B0604020202020204" pitchFamily="34" charset="0"/>
              <a:buChar char="•"/>
              <a:defRPr sz="2000" kern="1200">
                <a:solidFill>
                  <a:schemeClr val="accent6"/>
                </a:solidFill>
                <a:latin typeface="+mj-lt"/>
                <a:ea typeface="+mn-ea"/>
                <a:cs typeface="Calibri" panose="020F0502020204030204" pitchFamily="34" charset="0"/>
              </a:defRPr>
            </a:lvl4pPr>
            <a:lvl5pPr marL="2057349" indent="-228594" algn="l" defTabSz="914377" rtl="0" eaLnBrk="1" latinLnBrk="0" hangingPunct="1">
              <a:lnSpc>
                <a:spcPct val="150000"/>
              </a:lnSpc>
              <a:spcBef>
                <a:spcPts val="500"/>
              </a:spcBef>
              <a:buFont typeface="Arial" panose="020B0604020202020204" pitchFamily="34" charset="0"/>
              <a:buChar char="•"/>
              <a:defRPr sz="1800" kern="1200">
                <a:solidFill>
                  <a:schemeClr val="accent6"/>
                </a:solidFill>
                <a:latin typeface="+mj-lt"/>
                <a:ea typeface="+mn-ea"/>
                <a:cs typeface="Calibri" panose="020F050202020403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cy-GB" sz="2200" dirty="0">
                <a:cs typeface="Calibri"/>
              </a:rPr>
              <a:t>Sesiynau anffurfiol misol i roi cyfle i ddysgwyr a/neu staff i ddod at eu gilydd a siarad Cymraeg</a:t>
            </a:r>
            <a:endParaRPr lang="cy-GB" sz="2200" i="0" dirty="0">
              <a:effectLst/>
            </a:endParaRPr>
          </a:p>
          <a:p>
            <a:pPr marL="457200" indent="-457200">
              <a:buFont typeface="Arial" panose="020B0604020202020204" pitchFamily="34" charset="0"/>
              <a:buChar char="•"/>
            </a:pPr>
            <a:r>
              <a:rPr lang="cy-GB" sz="2200" dirty="0">
                <a:cs typeface="Calibri"/>
              </a:rPr>
              <a:t>Un ar-lein ar gyfer y rhwydwaith gyfan a'r llall wyneb-wyneb yn lleoliadau TSC+</a:t>
            </a:r>
            <a:endParaRPr lang="cy-GB" sz="2200" dirty="0"/>
          </a:p>
          <a:p>
            <a:pPr marL="457200" indent="-457200">
              <a:buFont typeface="Arial" panose="020B0604020202020204" pitchFamily="34" charset="0"/>
              <a:buChar char="•"/>
            </a:pPr>
            <a:endParaRPr lang="cy-GB" sz="2200" dirty="0"/>
          </a:p>
        </p:txBody>
      </p:sp>
    </p:spTree>
    <p:extLst>
      <p:ext uri="{BB962C8B-B14F-4D97-AF65-F5344CB8AC3E}">
        <p14:creationId xmlns:p14="http://schemas.microsoft.com/office/powerpoint/2010/main" val="15358073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5D544CA-9E8A-4BE3-9F91-E083A52DCE00}"/>
              </a:ext>
            </a:extLst>
          </p:cNvPr>
          <p:cNvSpPr>
            <a:spLocks noGrp="1"/>
          </p:cNvSpPr>
          <p:nvPr>
            <p:ph sz="half" idx="1"/>
          </p:nvPr>
        </p:nvSpPr>
        <p:spPr>
          <a:xfrm>
            <a:off x="6267557" y="1134098"/>
            <a:ext cx="5745767" cy="4777086"/>
          </a:xfrm>
        </p:spPr>
        <p:txBody>
          <a:bodyPr vert="horz" lIns="91440" tIns="45720" rIns="91440" bIns="45720" rtlCol="0" anchor="t">
            <a:normAutofit fontScale="85000" lnSpcReduction="10000"/>
          </a:bodyPr>
          <a:lstStyle/>
          <a:p>
            <a:pPr>
              <a:buFont typeface="Arial" panose="020B0604020202020204" pitchFamily="34" charset="0"/>
              <a:buChar char="•"/>
            </a:pPr>
            <a:r>
              <a:rPr lang="cy-GB" sz="2400" dirty="0">
                <a:solidFill>
                  <a:srgbClr val="39364F"/>
                </a:solidFill>
                <a:ea typeface="+mj-lt"/>
                <a:cs typeface="+mj-lt"/>
              </a:rPr>
              <a:t> At </a:t>
            </a:r>
            <a:r>
              <a:rPr lang="cy-GB" sz="2400" dirty="0" err="1">
                <a:solidFill>
                  <a:srgbClr val="39364F"/>
                </a:solidFill>
                <a:ea typeface="+mj-lt"/>
                <a:cs typeface="+mj-lt"/>
              </a:rPr>
              <a:t>least</a:t>
            </a:r>
            <a:r>
              <a:rPr lang="cy-GB" sz="2400" dirty="0">
                <a:solidFill>
                  <a:srgbClr val="39364F"/>
                </a:solidFill>
                <a:ea typeface="+mj-lt"/>
                <a:cs typeface="+mj-lt"/>
              </a:rPr>
              <a:t> 50% of </a:t>
            </a:r>
            <a:r>
              <a:rPr lang="cy-GB" sz="2400" dirty="0" err="1">
                <a:solidFill>
                  <a:srgbClr val="39364F"/>
                </a:solidFill>
                <a:ea typeface="+mj-lt"/>
                <a:cs typeface="+mj-lt"/>
              </a:rPr>
              <a:t>fluent</a:t>
            </a:r>
            <a:r>
              <a:rPr lang="cy-GB" sz="2400" dirty="0">
                <a:solidFill>
                  <a:srgbClr val="39364F"/>
                </a:solidFill>
                <a:ea typeface="+mj-lt"/>
                <a:cs typeface="+mj-lt"/>
              </a:rPr>
              <a:t> Welsh </a:t>
            </a:r>
            <a:r>
              <a:rPr lang="cy-GB" sz="2400" dirty="0" err="1">
                <a:solidFill>
                  <a:srgbClr val="39364F"/>
                </a:solidFill>
                <a:ea typeface="+mj-lt"/>
                <a:cs typeface="+mj-lt"/>
              </a:rPr>
              <a:t>speakers</a:t>
            </a:r>
            <a:r>
              <a:rPr lang="cy-GB" sz="2400" dirty="0">
                <a:solidFill>
                  <a:srgbClr val="39364F"/>
                </a:solidFill>
                <a:ea typeface="+mj-lt"/>
                <a:cs typeface="+mj-lt"/>
              </a:rPr>
              <a:t> to </a:t>
            </a:r>
            <a:r>
              <a:rPr lang="cy-GB" sz="2400" dirty="0" err="1">
                <a:solidFill>
                  <a:srgbClr val="39364F"/>
                </a:solidFill>
                <a:ea typeface="+mj-lt"/>
                <a:cs typeface="+mj-lt"/>
              </a:rPr>
              <a:t>complete</a:t>
            </a:r>
            <a:r>
              <a:rPr lang="cy-GB" sz="2400" dirty="0">
                <a:solidFill>
                  <a:srgbClr val="39364F"/>
                </a:solidFill>
                <a:ea typeface="+mj-lt"/>
                <a:cs typeface="+mj-lt"/>
              </a:rPr>
              <a:t> a C1 </a:t>
            </a:r>
            <a:r>
              <a:rPr lang="cy-GB" sz="2400" dirty="0" err="1">
                <a:solidFill>
                  <a:srgbClr val="39364F"/>
                </a:solidFill>
                <a:ea typeface="+mj-lt"/>
                <a:cs typeface="+mj-lt"/>
              </a:rPr>
              <a:t>programme</a:t>
            </a:r>
            <a:r>
              <a:rPr lang="cy-GB" sz="2400" dirty="0">
                <a:solidFill>
                  <a:srgbClr val="39364F"/>
                </a:solidFill>
                <a:ea typeface="+mj-lt"/>
                <a:cs typeface="+mj-lt"/>
              </a:rPr>
              <a:t>, </a:t>
            </a:r>
            <a:r>
              <a:rPr lang="cy-GB" sz="2400" dirty="0" err="1">
                <a:solidFill>
                  <a:srgbClr val="39364F"/>
                </a:solidFill>
                <a:ea typeface="+mj-lt"/>
                <a:cs typeface="+mj-lt"/>
              </a:rPr>
              <a:t>and</a:t>
            </a:r>
            <a:r>
              <a:rPr lang="cy-GB" sz="2400" dirty="0">
                <a:solidFill>
                  <a:srgbClr val="39364F"/>
                </a:solidFill>
                <a:ea typeface="+mj-lt"/>
                <a:cs typeface="+mj-lt"/>
              </a:rPr>
              <a:t> the </a:t>
            </a:r>
            <a:r>
              <a:rPr lang="cy-GB" sz="2400" dirty="0" err="1">
                <a:solidFill>
                  <a:srgbClr val="39364F"/>
                </a:solidFill>
                <a:ea typeface="+mj-lt"/>
                <a:cs typeface="+mj-lt"/>
              </a:rPr>
              <a:t>rest</a:t>
            </a:r>
            <a:r>
              <a:rPr lang="cy-GB" sz="2400" dirty="0">
                <a:solidFill>
                  <a:srgbClr val="39364F"/>
                </a:solidFill>
                <a:ea typeface="+mj-lt"/>
                <a:cs typeface="+mj-lt"/>
              </a:rPr>
              <a:t> </a:t>
            </a:r>
            <a:r>
              <a:rPr lang="cy-GB" sz="2400" dirty="0" err="1">
                <a:solidFill>
                  <a:srgbClr val="39364F"/>
                </a:solidFill>
                <a:ea typeface="+mj-lt"/>
                <a:cs typeface="+mj-lt"/>
              </a:rPr>
              <a:t>on</a:t>
            </a:r>
            <a:r>
              <a:rPr lang="cy-GB" sz="2400" dirty="0">
                <a:solidFill>
                  <a:srgbClr val="39364F"/>
                </a:solidFill>
                <a:ea typeface="+mj-lt"/>
                <a:cs typeface="+mj-lt"/>
              </a:rPr>
              <a:t> B1</a:t>
            </a:r>
            <a:endParaRPr lang="cy-GB" sz="2400" dirty="0">
              <a:solidFill>
                <a:srgbClr val="39364F"/>
              </a:solidFill>
              <a:cs typeface="Calibri"/>
            </a:endParaRPr>
          </a:p>
          <a:p>
            <a:pPr>
              <a:buFont typeface="Arial" panose="020B0604020202020204" pitchFamily="34" charset="0"/>
              <a:buChar char="•"/>
            </a:pPr>
            <a:r>
              <a:rPr lang="cy-GB" sz="2400" dirty="0">
                <a:solidFill>
                  <a:srgbClr val="39364F"/>
                </a:solidFill>
                <a:ea typeface="+mj-lt"/>
                <a:cs typeface="+mj-lt"/>
              </a:rPr>
              <a:t> At </a:t>
            </a:r>
            <a:r>
              <a:rPr lang="cy-GB" sz="2400" err="1">
                <a:solidFill>
                  <a:srgbClr val="39364F"/>
                </a:solidFill>
                <a:ea typeface="+mj-lt"/>
                <a:cs typeface="+mj-lt"/>
              </a:rPr>
              <a:t>least</a:t>
            </a:r>
            <a:r>
              <a:rPr lang="cy-GB" sz="2400" dirty="0">
                <a:solidFill>
                  <a:srgbClr val="39364F"/>
                </a:solidFill>
                <a:ea typeface="+mj-lt"/>
                <a:cs typeface="+mj-lt"/>
              </a:rPr>
              <a:t> 50% of Welsh </a:t>
            </a:r>
            <a:r>
              <a:rPr lang="cy-GB" sz="2400" err="1">
                <a:solidFill>
                  <a:srgbClr val="39364F"/>
                </a:solidFill>
                <a:ea typeface="+mj-lt"/>
                <a:cs typeface="+mj-lt"/>
              </a:rPr>
              <a:t>speakers</a:t>
            </a:r>
            <a:r>
              <a:rPr lang="cy-GB" sz="2400" dirty="0">
                <a:solidFill>
                  <a:srgbClr val="39364F"/>
                </a:solidFill>
                <a:ea typeface="+mj-lt"/>
                <a:cs typeface="+mj-lt"/>
              </a:rPr>
              <a:t> </a:t>
            </a:r>
            <a:r>
              <a:rPr lang="cy-GB" sz="2400" err="1">
                <a:solidFill>
                  <a:srgbClr val="39364F"/>
                </a:solidFill>
                <a:ea typeface="+mj-lt"/>
                <a:cs typeface="+mj-lt"/>
              </a:rPr>
              <a:t>are</a:t>
            </a:r>
            <a:r>
              <a:rPr lang="cy-GB" sz="2400" dirty="0">
                <a:solidFill>
                  <a:srgbClr val="39364F"/>
                </a:solidFill>
                <a:ea typeface="+mj-lt"/>
                <a:cs typeface="+mj-lt"/>
              </a:rPr>
              <a:t> not </a:t>
            </a:r>
            <a:r>
              <a:rPr lang="cy-GB" sz="2400" err="1">
                <a:solidFill>
                  <a:srgbClr val="39364F"/>
                </a:solidFill>
                <a:ea typeface="+mj-lt"/>
                <a:cs typeface="+mj-lt"/>
              </a:rPr>
              <a:t>fluent</a:t>
            </a:r>
            <a:r>
              <a:rPr lang="cy-GB" sz="2400" dirty="0">
                <a:solidFill>
                  <a:srgbClr val="39364F"/>
                </a:solidFill>
                <a:ea typeface="+mj-lt"/>
                <a:cs typeface="+mj-lt"/>
              </a:rPr>
              <a:t> </a:t>
            </a:r>
            <a:r>
              <a:rPr lang="cy-GB" sz="2400" err="1">
                <a:solidFill>
                  <a:srgbClr val="39364F"/>
                </a:solidFill>
                <a:ea typeface="+mj-lt"/>
                <a:cs typeface="+mj-lt"/>
              </a:rPr>
              <a:t>completing</a:t>
            </a:r>
            <a:r>
              <a:rPr lang="cy-GB" sz="2400" dirty="0">
                <a:solidFill>
                  <a:srgbClr val="39364F"/>
                </a:solidFill>
                <a:ea typeface="+mj-lt"/>
                <a:cs typeface="+mj-lt"/>
              </a:rPr>
              <a:t> a B1 </a:t>
            </a:r>
            <a:r>
              <a:rPr lang="cy-GB" sz="2400" err="1">
                <a:solidFill>
                  <a:srgbClr val="39364F"/>
                </a:solidFill>
                <a:ea typeface="+mj-lt"/>
                <a:cs typeface="+mj-lt"/>
              </a:rPr>
              <a:t>programme</a:t>
            </a:r>
            <a:r>
              <a:rPr lang="cy-GB" sz="2400" dirty="0">
                <a:solidFill>
                  <a:srgbClr val="39364F"/>
                </a:solidFill>
                <a:ea typeface="+mj-lt"/>
                <a:cs typeface="+mj-lt"/>
              </a:rPr>
              <a:t>, </a:t>
            </a:r>
            <a:r>
              <a:rPr lang="cy-GB" sz="2400" err="1">
                <a:solidFill>
                  <a:srgbClr val="39364F"/>
                </a:solidFill>
                <a:ea typeface="+mj-lt"/>
                <a:cs typeface="+mj-lt"/>
              </a:rPr>
              <a:t>and</a:t>
            </a:r>
            <a:r>
              <a:rPr lang="cy-GB" sz="2400" dirty="0">
                <a:solidFill>
                  <a:srgbClr val="39364F"/>
                </a:solidFill>
                <a:ea typeface="+mj-lt"/>
                <a:cs typeface="+mj-lt"/>
              </a:rPr>
              <a:t> the </a:t>
            </a:r>
            <a:r>
              <a:rPr lang="cy-GB" sz="2400" err="1">
                <a:solidFill>
                  <a:srgbClr val="39364F"/>
                </a:solidFill>
                <a:ea typeface="+mj-lt"/>
                <a:cs typeface="+mj-lt"/>
              </a:rPr>
              <a:t>rest</a:t>
            </a:r>
            <a:r>
              <a:rPr lang="cy-GB" sz="2400" dirty="0">
                <a:solidFill>
                  <a:srgbClr val="39364F"/>
                </a:solidFill>
                <a:ea typeface="+mj-lt"/>
                <a:cs typeface="+mj-lt"/>
              </a:rPr>
              <a:t> </a:t>
            </a:r>
            <a:r>
              <a:rPr lang="cy-GB" sz="2400" err="1">
                <a:solidFill>
                  <a:srgbClr val="39364F"/>
                </a:solidFill>
                <a:ea typeface="+mj-lt"/>
                <a:cs typeface="+mj-lt"/>
              </a:rPr>
              <a:t>on</a:t>
            </a:r>
            <a:r>
              <a:rPr lang="cy-GB" sz="2400">
                <a:solidFill>
                  <a:srgbClr val="39364F"/>
                </a:solidFill>
                <a:ea typeface="+mj-lt"/>
                <a:cs typeface="+mj-lt"/>
              </a:rPr>
              <a:t> B2</a:t>
            </a:r>
            <a:endParaRPr lang="cy-GB" dirty="0">
              <a:ea typeface="+mj-lt"/>
            </a:endParaRPr>
          </a:p>
          <a:p>
            <a:pPr>
              <a:buFont typeface="Arial" panose="020B0604020202020204" pitchFamily="34" charset="0"/>
              <a:buChar char="•"/>
            </a:pPr>
            <a:r>
              <a:rPr lang="cy-GB" sz="2400" dirty="0">
                <a:solidFill>
                  <a:srgbClr val="39364F"/>
                </a:solidFill>
                <a:ea typeface="+mj-lt"/>
                <a:cs typeface="+mj-lt"/>
              </a:rPr>
              <a:t> 100% of </a:t>
            </a:r>
            <a:r>
              <a:rPr lang="cy-GB" sz="2400" dirty="0" err="1">
                <a:solidFill>
                  <a:srgbClr val="39364F"/>
                </a:solidFill>
                <a:ea typeface="+mj-lt"/>
                <a:cs typeface="+mj-lt"/>
              </a:rPr>
              <a:t>non</a:t>
            </a:r>
            <a:r>
              <a:rPr lang="cy-GB" sz="2400" dirty="0">
                <a:solidFill>
                  <a:srgbClr val="39364F"/>
                </a:solidFill>
                <a:ea typeface="+mj-lt"/>
                <a:cs typeface="+mj-lt"/>
              </a:rPr>
              <a:t>-Welsh </a:t>
            </a:r>
            <a:r>
              <a:rPr lang="cy-GB" sz="2400" dirty="0" err="1">
                <a:solidFill>
                  <a:srgbClr val="39364F"/>
                </a:solidFill>
                <a:ea typeface="+mj-lt"/>
                <a:cs typeface="+mj-lt"/>
              </a:rPr>
              <a:t>speaking</a:t>
            </a:r>
            <a:r>
              <a:rPr lang="cy-GB" sz="2400" dirty="0">
                <a:solidFill>
                  <a:srgbClr val="39364F"/>
                </a:solidFill>
                <a:ea typeface="+mj-lt"/>
                <a:cs typeface="+mj-lt"/>
              </a:rPr>
              <a:t> </a:t>
            </a:r>
            <a:r>
              <a:rPr lang="cy-GB" sz="2400" dirty="0" err="1">
                <a:solidFill>
                  <a:srgbClr val="39364F"/>
                </a:solidFill>
                <a:ea typeface="+mj-lt"/>
                <a:cs typeface="+mj-lt"/>
              </a:rPr>
              <a:t>learners</a:t>
            </a:r>
            <a:r>
              <a:rPr lang="cy-GB" sz="2400" dirty="0">
                <a:solidFill>
                  <a:srgbClr val="39364F"/>
                </a:solidFill>
                <a:ea typeface="+mj-lt"/>
                <a:cs typeface="+mj-lt"/>
              </a:rPr>
              <a:t> to </a:t>
            </a:r>
            <a:r>
              <a:rPr lang="cy-GB" sz="2400" dirty="0" err="1">
                <a:solidFill>
                  <a:srgbClr val="39364F"/>
                </a:solidFill>
                <a:ea typeface="+mj-lt"/>
                <a:cs typeface="+mj-lt"/>
              </a:rPr>
              <a:t>follow</a:t>
            </a:r>
            <a:r>
              <a:rPr lang="cy-GB" sz="2400" dirty="0">
                <a:solidFill>
                  <a:srgbClr val="39364F"/>
                </a:solidFill>
                <a:ea typeface="+mj-lt"/>
                <a:cs typeface="+mj-lt"/>
              </a:rPr>
              <a:t> a B3 </a:t>
            </a:r>
            <a:r>
              <a:rPr lang="cy-GB" sz="2400" dirty="0" err="1">
                <a:solidFill>
                  <a:srgbClr val="39364F"/>
                </a:solidFill>
                <a:ea typeface="+mj-lt"/>
                <a:cs typeface="+mj-lt"/>
              </a:rPr>
              <a:t>programme</a:t>
            </a:r>
            <a:endParaRPr lang="cy-GB" dirty="0"/>
          </a:p>
        </p:txBody>
      </p:sp>
      <p:sp>
        <p:nvSpPr>
          <p:cNvPr id="4" name="Text Placeholder 3">
            <a:extLst>
              <a:ext uri="{FF2B5EF4-FFF2-40B4-BE49-F238E27FC236}">
                <a16:creationId xmlns:a16="http://schemas.microsoft.com/office/drawing/2014/main" id="{21024D94-6084-4BF8-AC2E-A9725CBF3300}"/>
              </a:ext>
            </a:extLst>
          </p:cNvPr>
          <p:cNvSpPr>
            <a:spLocks noGrp="1"/>
          </p:cNvSpPr>
          <p:nvPr>
            <p:ph type="body" sz="quarter" idx="17"/>
          </p:nvPr>
        </p:nvSpPr>
        <p:spPr>
          <a:xfrm>
            <a:off x="309668" y="272534"/>
            <a:ext cx="5453316" cy="771579"/>
          </a:xfrm>
        </p:spPr>
        <p:txBody>
          <a:bodyPr/>
          <a:lstStyle/>
          <a:p>
            <a:pPr lvl="0">
              <a:lnSpc>
                <a:spcPct val="150000"/>
              </a:lnSpc>
            </a:pPr>
            <a:r>
              <a:rPr lang="en-GB" dirty="0">
                <a:solidFill>
                  <a:srgbClr val="593799"/>
                </a:solidFill>
                <a:latin typeface="Calibri" panose="020F0502020204030204" pitchFamily="34" charset="0"/>
                <a:ea typeface="Calibri" panose="020F0502020204030204" pitchFamily="34" charset="0"/>
                <a:cs typeface="Calibri" panose="020F0502020204030204" pitchFamily="34" charset="0"/>
              </a:rPr>
              <a:t>Ein </a:t>
            </a:r>
            <a:r>
              <a:rPr lang="en-GB" dirty="0" err="1">
                <a:solidFill>
                  <a:srgbClr val="593799"/>
                </a:solidFill>
                <a:latin typeface="Calibri" panose="020F0502020204030204" pitchFamily="34" charset="0"/>
                <a:ea typeface="Calibri" panose="020F0502020204030204" pitchFamily="34" charset="0"/>
                <a:cs typeface="Calibri" panose="020F0502020204030204" pitchFamily="34" charset="0"/>
              </a:rPr>
              <a:t>nodau</a:t>
            </a:r>
            <a:r>
              <a:rPr lang="en-GB" dirty="0">
                <a:solidFill>
                  <a:srgbClr val="593799"/>
                </a:solidFill>
                <a:latin typeface="Calibri" panose="020F0502020204030204" pitchFamily="34" charset="0"/>
                <a:ea typeface="Calibri" panose="020F0502020204030204" pitchFamily="34" charset="0"/>
                <a:cs typeface="Calibri" panose="020F0502020204030204" pitchFamily="34" charset="0"/>
              </a:rPr>
              <a:t> </a:t>
            </a:r>
            <a:r>
              <a:rPr lang="en-GB" dirty="0" err="1">
                <a:solidFill>
                  <a:srgbClr val="593799"/>
                </a:solidFill>
                <a:latin typeface="Calibri" panose="020F0502020204030204" pitchFamily="34" charset="0"/>
                <a:ea typeface="Calibri" panose="020F0502020204030204" pitchFamily="34" charset="0"/>
                <a:cs typeface="Calibri" panose="020F0502020204030204" pitchFamily="34" charset="0"/>
              </a:rPr>
              <a:t>a’n</a:t>
            </a:r>
            <a:r>
              <a:rPr lang="en-GB" dirty="0">
                <a:solidFill>
                  <a:srgbClr val="593799"/>
                </a:solidFill>
                <a:latin typeface="Calibri" panose="020F0502020204030204" pitchFamily="34" charset="0"/>
                <a:ea typeface="Calibri" panose="020F0502020204030204" pitchFamily="34" charset="0"/>
                <a:cs typeface="Calibri" panose="020F0502020204030204" pitchFamily="34" charset="0"/>
              </a:rPr>
              <a:t> </a:t>
            </a:r>
            <a:r>
              <a:rPr lang="en-GB" dirty="0" err="1">
                <a:solidFill>
                  <a:srgbClr val="593799"/>
                </a:solidFill>
                <a:latin typeface="Calibri" panose="020F0502020204030204" pitchFamily="34" charset="0"/>
                <a:ea typeface="Calibri" panose="020F0502020204030204" pitchFamily="34" charset="0"/>
                <a:cs typeface="Calibri" panose="020F0502020204030204" pitchFamily="34" charset="0"/>
              </a:rPr>
              <a:t>targedau</a:t>
            </a:r>
            <a:endParaRPr lang="en-GB" sz="2800" dirty="0">
              <a:solidFill>
                <a:srgbClr val="593799"/>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5" name="Title 4">
            <a:extLst>
              <a:ext uri="{FF2B5EF4-FFF2-40B4-BE49-F238E27FC236}">
                <a16:creationId xmlns:a16="http://schemas.microsoft.com/office/drawing/2014/main" id="{01A5B351-5CDD-4F1E-8A0D-02CE142775CB}"/>
              </a:ext>
            </a:extLst>
          </p:cNvPr>
          <p:cNvSpPr>
            <a:spLocks noGrp="1"/>
          </p:cNvSpPr>
          <p:nvPr>
            <p:ph type="title"/>
          </p:nvPr>
        </p:nvSpPr>
        <p:spPr>
          <a:xfrm>
            <a:off x="6267558" y="244592"/>
            <a:ext cx="5285669" cy="774457"/>
          </a:xfrm>
        </p:spPr>
        <p:txBody>
          <a:bodyPr/>
          <a:lstStyle/>
          <a:p>
            <a:pPr lvl="0">
              <a:lnSpc>
                <a:spcPct val="150000"/>
              </a:lnSpc>
            </a:pPr>
            <a:r>
              <a:rPr lang="en-GB" sz="2800" dirty="0">
                <a:solidFill>
                  <a:srgbClr val="39364F"/>
                </a:solidFill>
                <a:effectLst/>
                <a:latin typeface="Calibri" panose="020F0502020204030204" pitchFamily="34" charset="0"/>
                <a:ea typeface="Calibri" panose="020F0502020204030204" pitchFamily="34" charset="0"/>
                <a:cs typeface="Calibri" panose="020F0502020204030204" pitchFamily="34" charset="0"/>
              </a:rPr>
              <a:t>Our goals and targets</a:t>
            </a:r>
          </a:p>
        </p:txBody>
      </p:sp>
      <p:sp>
        <p:nvSpPr>
          <p:cNvPr id="6" name="Content Placeholder 2">
            <a:extLst>
              <a:ext uri="{FF2B5EF4-FFF2-40B4-BE49-F238E27FC236}">
                <a16:creationId xmlns:a16="http://schemas.microsoft.com/office/drawing/2014/main" id="{8EBB5E02-9049-4973-B988-9FEA3321291E}"/>
              </a:ext>
            </a:extLst>
          </p:cNvPr>
          <p:cNvSpPr txBox="1">
            <a:spLocks/>
          </p:cNvSpPr>
          <p:nvPr/>
        </p:nvSpPr>
        <p:spPr>
          <a:xfrm>
            <a:off x="300633" y="1134098"/>
            <a:ext cx="4968000" cy="4777086"/>
          </a:xfrm>
          <a:prstGeom prst="rect">
            <a:avLst/>
          </a:prstGeom>
        </p:spPr>
        <p:txBody>
          <a:bodyPr vert="horz" lIns="91440" tIns="45720" rIns="91440" bIns="45720" rtlCol="0">
            <a:normAutofit/>
          </a:bodyPr>
          <a:lstStyle>
            <a:lvl1pPr marL="0" indent="0" algn="l" defTabSz="914377" rtl="0" eaLnBrk="1" latinLnBrk="0" hangingPunct="1">
              <a:lnSpc>
                <a:spcPct val="200000"/>
              </a:lnSpc>
              <a:spcBef>
                <a:spcPts val="1000"/>
              </a:spcBef>
              <a:buFont typeface="Arial" panose="020B0604020202020204" pitchFamily="34" charset="0"/>
              <a:buNone/>
              <a:defRPr sz="2800" b="0" i="0" kern="1200">
                <a:solidFill>
                  <a:schemeClr val="accent6"/>
                </a:solidFill>
                <a:latin typeface="+mj-lt"/>
                <a:ea typeface="+mn-ea"/>
                <a:cs typeface="Calibri" panose="020F0502020204030204" pitchFamily="34" charset="0"/>
              </a:defRPr>
            </a:lvl1pPr>
            <a:lvl2pPr marL="685783"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2pPr>
            <a:lvl3pPr marL="1142971"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3pPr>
            <a:lvl4pPr marL="1600160" indent="-228594" algn="l" defTabSz="914377" rtl="0" eaLnBrk="1" latinLnBrk="0" hangingPunct="1">
              <a:lnSpc>
                <a:spcPct val="150000"/>
              </a:lnSpc>
              <a:spcBef>
                <a:spcPts val="500"/>
              </a:spcBef>
              <a:buFont typeface="Arial" panose="020B0604020202020204" pitchFamily="34" charset="0"/>
              <a:buChar char="•"/>
              <a:defRPr sz="2000" kern="1200">
                <a:solidFill>
                  <a:schemeClr val="accent6"/>
                </a:solidFill>
                <a:latin typeface="+mj-lt"/>
                <a:ea typeface="+mn-ea"/>
                <a:cs typeface="Calibri" panose="020F0502020204030204" pitchFamily="34" charset="0"/>
              </a:defRPr>
            </a:lvl4pPr>
            <a:lvl5pPr marL="2057349" indent="-228594" algn="l" defTabSz="914377" rtl="0" eaLnBrk="1" latinLnBrk="0" hangingPunct="1">
              <a:lnSpc>
                <a:spcPct val="150000"/>
              </a:lnSpc>
              <a:spcBef>
                <a:spcPts val="500"/>
              </a:spcBef>
              <a:buFont typeface="Arial" panose="020B0604020202020204" pitchFamily="34" charset="0"/>
              <a:buChar char="•"/>
              <a:defRPr sz="1800" kern="1200">
                <a:solidFill>
                  <a:schemeClr val="accent6"/>
                </a:solidFill>
                <a:latin typeface="+mj-lt"/>
                <a:ea typeface="+mn-ea"/>
                <a:cs typeface="Calibri" panose="020F050202020403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endParaRPr lang="cy-GB" dirty="0"/>
          </a:p>
        </p:txBody>
      </p:sp>
      <p:sp>
        <p:nvSpPr>
          <p:cNvPr id="8" name="Content Placeholder 2">
            <a:extLst>
              <a:ext uri="{FF2B5EF4-FFF2-40B4-BE49-F238E27FC236}">
                <a16:creationId xmlns:a16="http://schemas.microsoft.com/office/drawing/2014/main" id="{161DFE12-41BF-46AE-9730-D1D9C3AC6E5F}"/>
              </a:ext>
            </a:extLst>
          </p:cNvPr>
          <p:cNvSpPr txBox="1">
            <a:spLocks/>
          </p:cNvSpPr>
          <p:nvPr/>
        </p:nvSpPr>
        <p:spPr>
          <a:xfrm>
            <a:off x="507237" y="1040457"/>
            <a:ext cx="4968000" cy="4777086"/>
          </a:xfrm>
          <a:prstGeom prst="rect">
            <a:avLst/>
          </a:prstGeom>
        </p:spPr>
        <p:txBody>
          <a:bodyPr vert="horz" lIns="91440" tIns="45720" rIns="91440" bIns="45720" rtlCol="0" anchor="t">
            <a:normAutofit/>
          </a:bodyPr>
          <a:lstStyle>
            <a:lvl1pPr marL="0" indent="0" algn="l" defTabSz="914377" rtl="0" eaLnBrk="1" latinLnBrk="0" hangingPunct="1">
              <a:lnSpc>
                <a:spcPct val="200000"/>
              </a:lnSpc>
              <a:spcBef>
                <a:spcPts val="1000"/>
              </a:spcBef>
              <a:buFont typeface="Arial" panose="020B0604020202020204" pitchFamily="34" charset="0"/>
              <a:buNone/>
              <a:defRPr sz="2800" b="0" i="0" kern="1200">
                <a:solidFill>
                  <a:schemeClr val="accent6"/>
                </a:solidFill>
                <a:latin typeface="+mj-lt"/>
                <a:ea typeface="+mn-ea"/>
                <a:cs typeface="Calibri" panose="020F0502020204030204" pitchFamily="34" charset="0"/>
              </a:defRPr>
            </a:lvl1pPr>
            <a:lvl2pPr marL="685783"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2pPr>
            <a:lvl3pPr marL="1142971"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3pPr>
            <a:lvl4pPr marL="1600160" indent="-228594" algn="l" defTabSz="914377" rtl="0" eaLnBrk="1" latinLnBrk="0" hangingPunct="1">
              <a:lnSpc>
                <a:spcPct val="150000"/>
              </a:lnSpc>
              <a:spcBef>
                <a:spcPts val="500"/>
              </a:spcBef>
              <a:buFont typeface="Arial" panose="020B0604020202020204" pitchFamily="34" charset="0"/>
              <a:buChar char="•"/>
              <a:defRPr sz="2000" kern="1200">
                <a:solidFill>
                  <a:schemeClr val="accent6"/>
                </a:solidFill>
                <a:latin typeface="+mj-lt"/>
                <a:ea typeface="+mn-ea"/>
                <a:cs typeface="Calibri" panose="020F0502020204030204" pitchFamily="34" charset="0"/>
              </a:defRPr>
            </a:lvl4pPr>
            <a:lvl5pPr marL="2057349" indent="-228594" algn="l" defTabSz="914377" rtl="0" eaLnBrk="1" latinLnBrk="0" hangingPunct="1">
              <a:lnSpc>
                <a:spcPct val="150000"/>
              </a:lnSpc>
              <a:spcBef>
                <a:spcPts val="500"/>
              </a:spcBef>
              <a:buFont typeface="Arial" panose="020B0604020202020204" pitchFamily="34" charset="0"/>
              <a:buChar char="•"/>
              <a:defRPr sz="1800" kern="1200">
                <a:solidFill>
                  <a:schemeClr val="accent6"/>
                </a:solidFill>
                <a:latin typeface="+mj-lt"/>
                <a:ea typeface="+mn-ea"/>
                <a:cs typeface="Calibri" panose="020F050202020403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endParaRPr lang="cy-GB" i="0" dirty="0">
              <a:effectLst/>
            </a:endParaRPr>
          </a:p>
          <a:p>
            <a:pPr marL="457200" indent="-457200">
              <a:buFont typeface="Arial" panose="020B0604020202020204" pitchFamily="34" charset="0"/>
              <a:buChar char="•"/>
            </a:pPr>
            <a:endParaRPr lang="cy-GB" sz="2600" dirty="0"/>
          </a:p>
        </p:txBody>
      </p:sp>
      <p:sp>
        <p:nvSpPr>
          <p:cNvPr id="7" name="Content Placeholder 2">
            <a:extLst>
              <a:ext uri="{FF2B5EF4-FFF2-40B4-BE49-F238E27FC236}">
                <a16:creationId xmlns:a16="http://schemas.microsoft.com/office/drawing/2014/main" id="{CFDAEEE9-909B-501B-FFFE-69D24F09C0D0}"/>
              </a:ext>
            </a:extLst>
          </p:cNvPr>
          <p:cNvSpPr txBox="1">
            <a:spLocks/>
          </p:cNvSpPr>
          <p:nvPr/>
        </p:nvSpPr>
        <p:spPr>
          <a:xfrm>
            <a:off x="659637" y="1192857"/>
            <a:ext cx="4968000" cy="4777086"/>
          </a:xfrm>
          <a:prstGeom prst="rect">
            <a:avLst/>
          </a:prstGeom>
        </p:spPr>
        <p:txBody>
          <a:bodyPr vert="horz" lIns="91440" tIns="45720" rIns="91440" bIns="45720" rtlCol="0" anchor="t">
            <a:normAutofit fontScale="70000" lnSpcReduction="20000"/>
          </a:bodyPr>
          <a:lstStyle>
            <a:lvl1pPr marL="0" indent="0" algn="l" defTabSz="914377" rtl="0" eaLnBrk="1" latinLnBrk="0" hangingPunct="1">
              <a:lnSpc>
                <a:spcPct val="200000"/>
              </a:lnSpc>
              <a:spcBef>
                <a:spcPts val="1000"/>
              </a:spcBef>
              <a:buFont typeface="Arial" panose="020B0604020202020204" pitchFamily="34" charset="0"/>
              <a:buNone/>
              <a:defRPr sz="2800" b="0" i="0" kern="1200">
                <a:solidFill>
                  <a:schemeClr val="accent6"/>
                </a:solidFill>
                <a:latin typeface="+mj-lt"/>
                <a:ea typeface="+mn-ea"/>
                <a:cs typeface="Calibri" panose="020F0502020204030204" pitchFamily="34" charset="0"/>
              </a:defRPr>
            </a:lvl1pPr>
            <a:lvl2pPr marL="685783"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2pPr>
            <a:lvl3pPr marL="1142971"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3pPr>
            <a:lvl4pPr marL="1600160" indent="-228594" algn="l" defTabSz="914377" rtl="0" eaLnBrk="1" latinLnBrk="0" hangingPunct="1">
              <a:lnSpc>
                <a:spcPct val="150000"/>
              </a:lnSpc>
              <a:spcBef>
                <a:spcPts val="500"/>
              </a:spcBef>
              <a:buFont typeface="Arial" panose="020B0604020202020204" pitchFamily="34" charset="0"/>
              <a:buChar char="•"/>
              <a:defRPr sz="2000" kern="1200">
                <a:solidFill>
                  <a:schemeClr val="accent6"/>
                </a:solidFill>
                <a:latin typeface="+mj-lt"/>
                <a:ea typeface="+mn-ea"/>
                <a:cs typeface="Calibri" panose="020F0502020204030204" pitchFamily="34" charset="0"/>
              </a:defRPr>
            </a:lvl4pPr>
            <a:lvl5pPr marL="2057349" indent="-228594" algn="l" defTabSz="914377" rtl="0" eaLnBrk="1" latinLnBrk="0" hangingPunct="1">
              <a:lnSpc>
                <a:spcPct val="150000"/>
              </a:lnSpc>
              <a:spcBef>
                <a:spcPts val="500"/>
              </a:spcBef>
              <a:buFont typeface="Arial" panose="020B0604020202020204" pitchFamily="34" charset="0"/>
              <a:buChar char="•"/>
              <a:defRPr sz="1800" kern="1200">
                <a:solidFill>
                  <a:schemeClr val="accent6"/>
                </a:solidFill>
                <a:latin typeface="+mj-lt"/>
                <a:ea typeface="+mn-ea"/>
                <a:cs typeface="Calibri" panose="020F050202020403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a:buChar char="•"/>
            </a:pPr>
            <a:r>
              <a:rPr lang="en-GB" dirty="0">
                <a:ea typeface="+mj-lt"/>
                <a:cs typeface="+mj-lt"/>
              </a:rPr>
              <a:t>50% o </a:t>
            </a:r>
            <a:r>
              <a:rPr lang="en-GB" dirty="0" err="1">
                <a:ea typeface="+mj-lt"/>
                <a:cs typeface="+mj-lt"/>
              </a:rPr>
              <a:t>leiaf</a:t>
            </a:r>
            <a:r>
              <a:rPr lang="en-GB" dirty="0">
                <a:ea typeface="+mj-lt"/>
                <a:cs typeface="+mj-lt"/>
              </a:rPr>
              <a:t> o </a:t>
            </a:r>
            <a:r>
              <a:rPr lang="en-GB" dirty="0" err="1">
                <a:ea typeface="+mj-lt"/>
                <a:cs typeface="+mj-lt"/>
              </a:rPr>
              <a:t>siaradwyr</a:t>
            </a:r>
            <a:r>
              <a:rPr lang="en-GB" dirty="0">
                <a:ea typeface="+mj-lt"/>
                <a:cs typeface="+mj-lt"/>
              </a:rPr>
              <a:t> Cymraeg </a:t>
            </a:r>
            <a:r>
              <a:rPr lang="en-GB" dirty="0" err="1">
                <a:ea typeface="+mj-lt"/>
                <a:cs typeface="+mj-lt"/>
              </a:rPr>
              <a:t>rhugl</a:t>
            </a:r>
            <a:r>
              <a:rPr lang="en-GB" dirty="0">
                <a:ea typeface="+mj-lt"/>
                <a:cs typeface="+mj-lt"/>
              </a:rPr>
              <a:t> </a:t>
            </a:r>
            <a:r>
              <a:rPr lang="en-GB" dirty="0" err="1">
                <a:ea typeface="+mj-lt"/>
                <a:cs typeface="+mj-lt"/>
              </a:rPr>
              <a:t>i</a:t>
            </a:r>
            <a:r>
              <a:rPr lang="en-GB" dirty="0">
                <a:ea typeface="+mj-lt"/>
                <a:cs typeface="+mj-lt"/>
              </a:rPr>
              <a:t> </a:t>
            </a:r>
            <a:r>
              <a:rPr lang="en-GB" dirty="0" err="1">
                <a:ea typeface="+mj-lt"/>
                <a:cs typeface="+mj-lt"/>
              </a:rPr>
              <a:t>gwblhau</a:t>
            </a:r>
            <a:r>
              <a:rPr lang="en-GB" dirty="0">
                <a:ea typeface="+mj-lt"/>
                <a:cs typeface="+mj-lt"/>
              </a:rPr>
              <a:t> </a:t>
            </a:r>
            <a:r>
              <a:rPr lang="en-GB" dirty="0" err="1">
                <a:ea typeface="+mj-lt"/>
                <a:cs typeface="+mj-lt"/>
              </a:rPr>
              <a:t>rhaglen</a:t>
            </a:r>
            <a:r>
              <a:rPr lang="en-GB" dirty="0">
                <a:ea typeface="+mj-lt"/>
                <a:cs typeface="+mj-lt"/>
              </a:rPr>
              <a:t> C1 </a:t>
            </a:r>
            <a:r>
              <a:rPr lang="en-GB" dirty="0" err="1">
                <a:ea typeface="+mj-lt"/>
                <a:cs typeface="+mj-lt"/>
              </a:rPr>
              <a:t>a'r</a:t>
            </a:r>
            <a:r>
              <a:rPr lang="en-GB" dirty="0">
                <a:ea typeface="+mj-lt"/>
                <a:cs typeface="+mj-lt"/>
              </a:rPr>
              <a:t> </a:t>
            </a:r>
            <a:r>
              <a:rPr lang="en-GB" dirty="0" err="1">
                <a:ea typeface="+mj-lt"/>
                <a:cs typeface="+mj-lt"/>
              </a:rPr>
              <a:t>gweddill</a:t>
            </a:r>
            <a:r>
              <a:rPr lang="en-GB" dirty="0">
                <a:ea typeface="+mj-lt"/>
                <a:cs typeface="+mj-lt"/>
              </a:rPr>
              <a:t> </a:t>
            </a:r>
            <a:r>
              <a:rPr lang="en-GB" dirty="0" err="1">
                <a:ea typeface="+mj-lt"/>
                <a:cs typeface="+mj-lt"/>
              </a:rPr>
              <a:t>ar</a:t>
            </a:r>
            <a:r>
              <a:rPr lang="en-GB" dirty="0">
                <a:ea typeface="+mj-lt"/>
                <a:cs typeface="+mj-lt"/>
              </a:rPr>
              <a:t> B1</a:t>
            </a:r>
            <a:endParaRPr lang="en-GB" dirty="0">
              <a:cs typeface="Calibri"/>
            </a:endParaRPr>
          </a:p>
          <a:p>
            <a:pPr>
              <a:buFont typeface="Arial"/>
              <a:buChar char="•"/>
            </a:pPr>
            <a:r>
              <a:rPr lang="en-GB" dirty="0">
                <a:ea typeface="+mj-lt"/>
                <a:cs typeface="+mj-lt"/>
              </a:rPr>
              <a:t>50% o </a:t>
            </a:r>
            <a:r>
              <a:rPr lang="en-GB" err="1">
                <a:ea typeface="+mj-lt"/>
                <a:cs typeface="+mj-lt"/>
              </a:rPr>
              <a:t>leiaf</a:t>
            </a:r>
            <a:r>
              <a:rPr lang="en-GB" dirty="0">
                <a:ea typeface="+mj-lt"/>
                <a:cs typeface="+mj-lt"/>
              </a:rPr>
              <a:t> o </a:t>
            </a:r>
            <a:r>
              <a:rPr lang="en-GB" err="1">
                <a:ea typeface="+mj-lt"/>
                <a:cs typeface="+mj-lt"/>
              </a:rPr>
              <a:t>siaradwyr</a:t>
            </a:r>
            <a:r>
              <a:rPr lang="en-GB" dirty="0">
                <a:ea typeface="+mj-lt"/>
                <a:cs typeface="+mj-lt"/>
              </a:rPr>
              <a:t> Cymraeg </a:t>
            </a:r>
            <a:r>
              <a:rPr lang="en-GB" err="1">
                <a:ea typeface="+mj-lt"/>
                <a:cs typeface="+mj-lt"/>
              </a:rPr>
              <a:t>ddim</a:t>
            </a:r>
            <a:r>
              <a:rPr lang="en-GB" dirty="0">
                <a:ea typeface="+mj-lt"/>
                <a:cs typeface="+mj-lt"/>
              </a:rPr>
              <a:t> </a:t>
            </a:r>
            <a:r>
              <a:rPr lang="en-GB" err="1">
                <a:ea typeface="+mj-lt"/>
                <a:cs typeface="+mj-lt"/>
              </a:rPr>
              <a:t>yn</a:t>
            </a:r>
            <a:r>
              <a:rPr lang="en-GB" dirty="0">
                <a:ea typeface="+mj-lt"/>
                <a:cs typeface="+mj-lt"/>
              </a:rPr>
              <a:t> </a:t>
            </a:r>
            <a:r>
              <a:rPr lang="en-GB" err="1">
                <a:ea typeface="+mj-lt"/>
                <a:cs typeface="+mj-lt"/>
              </a:rPr>
              <a:t>rhugl</a:t>
            </a:r>
            <a:r>
              <a:rPr lang="en-GB" dirty="0">
                <a:ea typeface="+mj-lt"/>
                <a:cs typeface="+mj-lt"/>
              </a:rPr>
              <a:t> </a:t>
            </a:r>
            <a:r>
              <a:rPr lang="en-GB" err="1">
                <a:ea typeface="+mj-lt"/>
                <a:cs typeface="+mj-lt"/>
              </a:rPr>
              <a:t>i</a:t>
            </a:r>
            <a:r>
              <a:rPr lang="en-GB" dirty="0">
                <a:ea typeface="+mj-lt"/>
                <a:cs typeface="+mj-lt"/>
              </a:rPr>
              <a:t> </a:t>
            </a:r>
            <a:r>
              <a:rPr lang="en-GB" err="1">
                <a:ea typeface="+mj-lt"/>
                <a:cs typeface="+mj-lt"/>
              </a:rPr>
              <a:t>gwblhau</a:t>
            </a:r>
            <a:r>
              <a:rPr lang="en-GB" dirty="0">
                <a:ea typeface="+mj-lt"/>
                <a:cs typeface="+mj-lt"/>
              </a:rPr>
              <a:t> </a:t>
            </a:r>
            <a:r>
              <a:rPr lang="en-GB" err="1">
                <a:ea typeface="+mj-lt"/>
                <a:cs typeface="+mj-lt"/>
              </a:rPr>
              <a:t>rhaglen</a:t>
            </a:r>
            <a:r>
              <a:rPr lang="en-GB" dirty="0">
                <a:ea typeface="+mj-lt"/>
                <a:cs typeface="+mj-lt"/>
              </a:rPr>
              <a:t> B1 </a:t>
            </a:r>
            <a:r>
              <a:rPr lang="en-GB" err="1">
                <a:ea typeface="+mj-lt"/>
                <a:cs typeface="+mj-lt"/>
              </a:rPr>
              <a:t>a’r</a:t>
            </a:r>
            <a:r>
              <a:rPr lang="en-GB" dirty="0">
                <a:ea typeface="+mj-lt"/>
                <a:cs typeface="+mj-lt"/>
              </a:rPr>
              <a:t> </a:t>
            </a:r>
            <a:r>
              <a:rPr lang="en-GB" err="1">
                <a:ea typeface="+mj-lt"/>
                <a:cs typeface="+mj-lt"/>
              </a:rPr>
              <a:t>gweddill</a:t>
            </a:r>
            <a:r>
              <a:rPr lang="en-GB" dirty="0">
                <a:ea typeface="+mj-lt"/>
                <a:cs typeface="+mj-lt"/>
              </a:rPr>
              <a:t> </a:t>
            </a:r>
            <a:r>
              <a:rPr lang="en-GB" err="1">
                <a:ea typeface="+mj-lt"/>
                <a:cs typeface="+mj-lt"/>
              </a:rPr>
              <a:t>ar</a:t>
            </a:r>
            <a:r>
              <a:rPr lang="en-GB" dirty="0">
                <a:ea typeface="+mj-lt"/>
                <a:cs typeface="+mj-lt"/>
              </a:rPr>
              <a:t> </a:t>
            </a:r>
            <a:r>
              <a:rPr lang="en-GB">
                <a:ea typeface="+mj-lt"/>
                <a:cs typeface="+mj-lt"/>
              </a:rPr>
              <a:t>B2</a:t>
            </a:r>
            <a:endParaRPr lang="en-GB" dirty="0">
              <a:ea typeface="+mj-lt"/>
            </a:endParaRPr>
          </a:p>
          <a:p>
            <a:pPr>
              <a:buFont typeface="Arial"/>
              <a:buChar char="•"/>
            </a:pPr>
            <a:r>
              <a:rPr lang="en-GB" dirty="0">
                <a:ea typeface="+mj-lt"/>
                <a:cs typeface="+mj-lt"/>
              </a:rPr>
              <a:t> 100% o </a:t>
            </a:r>
            <a:r>
              <a:rPr lang="en-GB" dirty="0" err="1">
                <a:ea typeface="+mj-lt"/>
                <a:cs typeface="+mj-lt"/>
              </a:rPr>
              <a:t>ddysgwyr</a:t>
            </a:r>
            <a:r>
              <a:rPr lang="en-GB" dirty="0">
                <a:ea typeface="+mj-lt"/>
                <a:cs typeface="+mj-lt"/>
              </a:rPr>
              <a:t> </a:t>
            </a:r>
            <a:r>
              <a:rPr lang="en-GB" dirty="0" err="1">
                <a:ea typeface="+mj-lt"/>
                <a:cs typeface="+mj-lt"/>
              </a:rPr>
              <a:t>sydd</a:t>
            </a:r>
            <a:r>
              <a:rPr lang="en-GB" dirty="0">
                <a:ea typeface="+mj-lt"/>
                <a:cs typeface="+mj-lt"/>
              </a:rPr>
              <a:t> </a:t>
            </a:r>
            <a:r>
              <a:rPr lang="en-GB" dirty="0" err="1">
                <a:ea typeface="+mj-lt"/>
                <a:cs typeface="+mj-lt"/>
              </a:rPr>
              <a:t>ddim</a:t>
            </a:r>
            <a:r>
              <a:rPr lang="en-GB" dirty="0">
                <a:ea typeface="+mj-lt"/>
                <a:cs typeface="+mj-lt"/>
              </a:rPr>
              <a:t> </a:t>
            </a:r>
            <a:r>
              <a:rPr lang="en-GB" dirty="0" err="1">
                <a:ea typeface="+mj-lt"/>
                <a:cs typeface="+mj-lt"/>
              </a:rPr>
              <a:t>yn</a:t>
            </a:r>
            <a:r>
              <a:rPr lang="en-GB" dirty="0">
                <a:ea typeface="+mj-lt"/>
                <a:cs typeface="+mj-lt"/>
              </a:rPr>
              <a:t> </a:t>
            </a:r>
            <a:r>
              <a:rPr lang="en-GB" dirty="0" err="1">
                <a:ea typeface="+mj-lt"/>
                <a:cs typeface="+mj-lt"/>
              </a:rPr>
              <a:t>siarad</a:t>
            </a:r>
            <a:r>
              <a:rPr lang="en-GB" dirty="0">
                <a:ea typeface="+mj-lt"/>
                <a:cs typeface="+mj-lt"/>
              </a:rPr>
              <a:t> Cymraeg </a:t>
            </a:r>
            <a:r>
              <a:rPr lang="en-GB" dirty="0" err="1">
                <a:ea typeface="+mj-lt"/>
                <a:cs typeface="+mj-lt"/>
              </a:rPr>
              <a:t>i</a:t>
            </a:r>
            <a:r>
              <a:rPr lang="en-GB" dirty="0">
                <a:ea typeface="+mj-lt"/>
                <a:cs typeface="+mj-lt"/>
              </a:rPr>
              <a:t> </a:t>
            </a:r>
            <a:r>
              <a:rPr lang="en-GB" dirty="0" err="1">
                <a:ea typeface="+mj-lt"/>
                <a:cs typeface="+mj-lt"/>
              </a:rPr>
              <a:t>ddilyn</a:t>
            </a:r>
            <a:r>
              <a:rPr lang="en-GB" dirty="0">
                <a:ea typeface="+mj-lt"/>
                <a:cs typeface="+mj-lt"/>
              </a:rPr>
              <a:t> </a:t>
            </a:r>
            <a:r>
              <a:rPr lang="en-GB" dirty="0" err="1">
                <a:ea typeface="+mj-lt"/>
                <a:cs typeface="+mj-lt"/>
              </a:rPr>
              <a:t>rhaglen</a:t>
            </a:r>
            <a:r>
              <a:rPr lang="en-GB" dirty="0">
                <a:ea typeface="+mj-lt"/>
                <a:cs typeface="+mj-lt"/>
              </a:rPr>
              <a:t> B3</a:t>
            </a:r>
            <a:endParaRPr lang="en-GB"/>
          </a:p>
        </p:txBody>
      </p:sp>
    </p:spTree>
    <p:extLst>
      <p:ext uri="{BB962C8B-B14F-4D97-AF65-F5344CB8AC3E}">
        <p14:creationId xmlns:p14="http://schemas.microsoft.com/office/powerpoint/2010/main" val="4375248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BB95AFC-EC36-4B49-88F4-44FDDE301DD0}"/>
              </a:ext>
            </a:extLst>
          </p:cNvPr>
          <p:cNvSpPr>
            <a:spLocks noGrp="1"/>
          </p:cNvSpPr>
          <p:nvPr>
            <p:ph type="body" sz="quarter" idx="13"/>
          </p:nvPr>
        </p:nvSpPr>
        <p:spPr>
          <a:xfrm>
            <a:off x="3506334" y="1943448"/>
            <a:ext cx="5348061" cy="2048515"/>
          </a:xfrm>
        </p:spPr>
        <p:txBody>
          <a:bodyPr/>
          <a:lstStyle/>
          <a:p>
            <a:r>
              <a:rPr lang="en-GB" dirty="0" err="1"/>
              <a:t>Diolch</a:t>
            </a:r>
            <a:r>
              <a:rPr lang="en-GB" dirty="0"/>
              <a:t> </a:t>
            </a:r>
            <a:r>
              <a:rPr lang="en-GB" dirty="0" err="1"/>
              <a:t>yn</a:t>
            </a:r>
            <a:r>
              <a:rPr lang="en-GB" dirty="0"/>
              <a:t> </a:t>
            </a:r>
            <a:r>
              <a:rPr lang="en-GB" dirty="0" err="1"/>
              <a:t>fawr</a:t>
            </a:r>
            <a:endParaRPr lang="cy-GB" dirty="0"/>
          </a:p>
        </p:txBody>
      </p:sp>
      <p:sp>
        <p:nvSpPr>
          <p:cNvPr id="4" name="Subtitle 3">
            <a:extLst>
              <a:ext uri="{FF2B5EF4-FFF2-40B4-BE49-F238E27FC236}">
                <a16:creationId xmlns:a16="http://schemas.microsoft.com/office/drawing/2014/main" id="{DE7F33F6-8DD5-4935-B376-BA15C59D78FF}"/>
              </a:ext>
            </a:extLst>
          </p:cNvPr>
          <p:cNvSpPr>
            <a:spLocks noGrp="1"/>
          </p:cNvSpPr>
          <p:nvPr>
            <p:ph type="subTitle" idx="1"/>
          </p:nvPr>
        </p:nvSpPr>
        <p:spPr>
          <a:xfrm>
            <a:off x="6096000" y="4079480"/>
            <a:ext cx="5191125" cy="1030162"/>
          </a:xfrm>
        </p:spPr>
        <p:txBody>
          <a:bodyPr/>
          <a:lstStyle/>
          <a:p>
            <a:r>
              <a:rPr lang="en-GB" dirty="0"/>
              <a:t>Any questions?</a:t>
            </a:r>
            <a:endParaRPr lang="cy-GB" dirty="0"/>
          </a:p>
        </p:txBody>
      </p:sp>
      <p:sp>
        <p:nvSpPr>
          <p:cNvPr id="5" name="Text Placeholder 4">
            <a:extLst>
              <a:ext uri="{FF2B5EF4-FFF2-40B4-BE49-F238E27FC236}">
                <a16:creationId xmlns:a16="http://schemas.microsoft.com/office/drawing/2014/main" id="{CFB732A6-1720-48F8-BE56-E75AB8422A91}"/>
              </a:ext>
            </a:extLst>
          </p:cNvPr>
          <p:cNvSpPr>
            <a:spLocks noGrp="1"/>
          </p:cNvSpPr>
          <p:nvPr>
            <p:ph type="body" sz="quarter" idx="14"/>
          </p:nvPr>
        </p:nvSpPr>
        <p:spPr>
          <a:xfrm>
            <a:off x="655353" y="4079480"/>
            <a:ext cx="5348060" cy="1030162"/>
          </a:xfrm>
        </p:spPr>
        <p:txBody>
          <a:bodyPr/>
          <a:lstStyle/>
          <a:p>
            <a:r>
              <a:rPr lang="en-GB" dirty="0" err="1"/>
              <a:t>Unrhyw</a:t>
            </a:r>
            <a:r>
              <a:rPr lang="en-GB" dirty="0"/>
              <a:t> </a:t>
            </a:r>
            <a:r>
              <a:rPr lang="en-GB" dirty="0" err="1"/>
              <a:t>gwestiynau</a:t>
            </a:r>
            <a:r>
              <a:rPr lang="en-GB" dirty="0"/>
              <a:t>?</a:t>
            </a:r>
            <a:endParaRPr lang="cy-GB" dirty="0">
              <a:solidFill>
                <a:schemeClr val="bg1"/>
              </a:solidFill>
            </a:endParaRPr>
          </a:p>
        </p:txBody>
      </p:sp>
    </p:spTree>
    <p:extLst>
      <p:ext uri="{BB962C8B-B14F-4D97-AF65-F5344CB8AC3E}">
        <p14:creationId xmlns:p14="http://schemas.microsoft.com/office/powerpoint/2010/main" val="10472490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5D544CA-9E8A-4BE3-9F91-E083A52DCE00}"/>
              </a:ext>
            </a:extLst>
          </p:cNvPr>
          <p:cNvSpPr>
            <a:spLocks noGrp="1"/>
          </p:cNvSpPr>
          <p:nvPr>
            <p:ph sz="half" idx="1"/>
          </p:nvPr>
        </p:nvSpPr>
        <p:spPr>
          <a:xfrm>
            <a:off x="6337075" y="941323"/>
            <a:ext cx="5056139" cy="4777086"/>
          </a:xfrm>
        </p:spPr>
        <p:txBody>
          <a:bodyPr>
            <a:noAutofit/>
          </a:bodyPr>
          <a:lstStyle/>
          <a:p>
            <a:pPr marL="342900" lvl="0" indent="-342900">
              <a:lnSpc>
                <a:spcPct val="150000"/>
              </a:lnSpc>
              <a:buFont typeface="+mj-lt"/>
              <a:buAutoNum type="arabicPeriod"/>
            </a:pPr>
            <a:r>
              <a:rPr lang="en-GB" sz="2000" dirty="0">
                <a:effectLst/>
                <a:latin typeface="Calibri" panose="020F0502020204030204" pitchFamily="34" charset="0"/>
                <a:ea typeface="Calibri" panose="020F0502020204030204" pitchFamily="34" charset="0"/>
                <a:cs typeface="Calibri" panose="020F0502020204030204" pitchFamily="34" charset="0"/>
              </a:rPr>
              <a:t>Introductions</a:t>
            </a:r>
          </a:p>
          <a:p>
            <a:pPr marL="342900" lvl="0" indent="-342900">
              <a:lnSpc>
                <a:spcPct val="150000"/>
              </a:lnSpc>
              <a:buFont typeface="+mj-lt"/>
              <a:buAutoNum type="arabicPeriod"/>
            </a:pPr>
            <a:r>
              <a:rPr lang="en-GB" sz="2000" dirty="0">
                <a:effectLst/>
                <a:latin typeface="Calibri" panose="020F0502020204030204" pitchFamily="34" charset="0"/>
                <a:ea typeface="Calibri" panose="020F0502020204030204" pitchFamily="34" charset="0"/>
                <a:cs typeface="Calibri" panose="020F0502020204030204" pitchFamily="34" charset="0"/>
              </a:rPr>
              <a:t>Coleg Cymraeg Ambassadors</a:t>
            </a:r>
          </a:p>
          <a:p>
            <a:pPr marL="342900" lvl="0" indent="-342900">
              <a:lnSpc>
                <a:spcPct val="150000"/>
              </a:lnSpc>
              <a:buFont typeface="+mj-lt"/>
              <a:buAutoNum type="arabicPeriod"/>
            </a:pPr>
            <a:r>
              <a:rPr lang="en-GB" sz="2000" dirty="0">
                <a:effectLst/>
                <a:latin typeface="Calibri" panose="020F0502020204030204" pitchFamily="34" charset="0"/>
                <a:ea typeface="Calibri" panose="020F0502020204030204" pitchFamily="34" charset="0"/>
                <a:cs typeface="Times New Roman" panose="02020603050405020304" pitchFamily="18" charset="0"/>
              </a:rPr>
              <a:t>ACT’s Welsh Language Strategy</a:t>
            </a:r>
          </a:p>
          <a:p>
            <a:pPr marL="342900" lvl="0" indent="-342900">
              <a:lnSpc>
                <a:spcPct val="150000"/>
              </a:lnSpc>
              <a:buFont typeface="+mj-lt"/>
              <a:buAutoNum type="arabicPeriod"/>
            </a:pPr>
            <a:r>
              <a:rPr lang="en-GB" sz="2000" dirty="0">
                <a:latin typeface="Calibri" panose="020F0502020204030204" pitchFamily="34" charset="0"/>
                <a:ea typeface="Calibri" panose="020F0502020204030204" pitchFamily="34" charset="0"/>
                <a:cs typeface="Times New Roman" panose="02020603050405020304" pitchFamily="18" charset="0"/>
              </a:rPr>
              <a:t>Staff’s Welsh Language skills and training</a:t>
            </a:r>
          </a:p>
          <a:p>
            <a:pPr marL="342900" lvl="0" indent="-342900">
              <a:lnSpc>
                <a:spcPct val="150000"/>
              </a:lnSpc>
              <a:buFont typeface="+mj-lt"/>
              <a:buAutoNum type="arabicPeriod"/>
            </a:pPr>
            <a:r>
              <a:rPr lang="en-GB" sz="2000" dirty="0">
                <a:effectLst/>
                <a:latin typeface="Calibri" panose="020F0502020204030204" pitchFamily="34" charset="0"/>
                <a:ea typeface="Calibri" panose="020F0502020204030204" pitchFamily="34" charset="0"/>
                <a:cs typeface="Times New Roman" panose="02020603050405020304" pitchFamily="18" charset="0"/>
              </a:rPr>
              <a:t>Opportunities for learners</a:t>
            </a:r>
          </a:p>
          <a:p>
            <a:pPr marL="342900" lvl="0" indent="-342900">
              <a:lnSpc>
                <a:spcPct val="150000"/>
              </a:lnSpc>
              <a:buFont typeface="+mj-lt"/>
              <a:buAutoNum type="arabicPeriod"/>
            </a:pPr>
            <a:r>
              <a:rPr lang="en-GB" sz="2000" dirty="0">
                <a:latin typeface="Calibri" panose="020F0502020204030204" pitchFamily="34" charset="0"/>
                <a:ea typeface="Calibri" panose="020F0502020204030204" pitchFamily="34" charset="0"/>
                <a:cs typeface="Times New Roman" panose="02020603050405020304" pitchFamily="18" charset="0"/>
              </a:rPr>
              <a:t>Our goals and targets</a:t>
            </a:r>
            <a:endParaRPr lang="cy-GB"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B71C73A9-8B6F-4A17-BC62-ED7B55F3E3D4}"/>
              </a:ext>
            </a:extLst>
          </p:cNvPr>
          <p:cNvSpPr>
            <a:spLocks noGrp="1"/>
          </p:cNvSpPr>
          <p:nvPr>
            <p:ph sz="half" idx="2"/>
          </p:nvPr>
        </p:nvSpPr>
        <p:spPr>
          <a:xfrm>
            <a:off x="309669" y="941323"/>
            <a:ext cx="5453315" cy="4777086"/>
          </a:xfrm>
        </p:spPr>
        <p:txBody>
          <a:bodyPr>
            <a:noAutofit/>
          </a:bodyPr>
          <a:lstStyle/>
          <a:p>
            <a:pPr marL="342900" lvl="0" indent="-342900">
              <a:lnSpc>
                <a:spcPct val="150000"/>
              </a:lnSpc>
              <a:buFont typeface="+mj-lt"/>
              <a:buAutoNum type="arabicPeriod"/>
            </a:pPr>
            <a:r>
              <a:rPr lang="en-GB" sz="2000" dirty="0" err="1">
                <a:effectLst/>
                <a:latin typeface="Calibri" panose="020F0502020204030204" pitchFamily="34" charset="0"/>
                <a:ea typeface="Calibri" panose="020F0502020204030204" pitchFamily="34" charset="0"/>
                <a:cs typeface="Calibri" panose="020F0502020204030204" pitchFamily="34" charset="0"/>
              </a:rPr>
              <a:t>Cyflwyniadau</a:t>
            </a:r>
            <a:endParaRPr lang="en-GB" sz="20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50000"/>
              </a:lnSpc>
              <a:buFont typeface="+mj-lt"/>
              <a:buAutoNum type="arabicPeriod"/>
            </a:pPr>
            <a:r>
              <a:rPr lang="en-GB" sz="2000" dirty="0" err="1">
                <a:latin typeface="Calibri" panose="020F0502020204030204" pitchFamily="34" charset="0"/>
                <a:ea typeface="Calibri" panose="020F0502020204030204" pitchFamily="34" charset="0"/>
              </a:rPr>
              <a:t>Llysgenhadon</a:t>
            </a:r>
            <a:r>
              <a:rPr lang="en-GB" sz="2000" dirty="0">
                <a:latin typeface="Calibri" panose="020F0502020204030204" pitchFamily="34" charset="0"/>
                <a:ea typeface="Calibri" panose="020F0502020204030204" pitchFamily="34" charset="0"/>
              </a:rPr>
              <a:t> Coleg Cymraeg</a:t>
            </a:r>
            <a:endParaRPr lang="en-GB" sz="200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lnSpc>
                <a:spcPct val="150000"/>
              </a:lnSpc>
              <a:buFont typeface="+mj-lt"/>
              <a:buAutoNum type="arabicPeriod"/>
            </a:pPr>
            <a:r>
              <a:rPr lang="en-GB" sz="2000" dirty="0" err="1">
                <a:latin typeface="Calibri" panose="020F0502020204030204" pitchFamily="34" charset="0"/>
                <a:ea typeface="Calibri" panose="020F0502020204030204" pitchFamily="34" charset="0"/>
                <a:cs typeface="Times New Roman" panose="02020603050405020304" pitchFamily="18" charset="0"/>
              </a:rPr>
              <a:t>Strategaeth</a:t>
            </a:r>
            <a:r>
              <a:rPr lang="en-GB" sz="2000" dirty="0">
                <a:latin typeface="Calibri" panose="020F0502020204030204" pitchFamily="34" charset="0"/>
                <a:ea typeface="Calibri" panose="020F0502020204030204" pitchFamily="34" charset="0"/>
                <a:cs typeface="Times New Roman" panose="02020603050405020304" pitchFamily="18" charset="0"/>
              </a:rPr>
              <a:t> Iaith </a:t>
            </a:r>
            <a:r>
              <a:rPr lang="en-GB" sz="2000" dirty="0" err="1">
                <a:latin typeface="Calibri" panose="020F0502020204030204" pitchFamily="34" charset="0"/>
                <a:ea typeface="Calibri" panose="020F0502020204030204" pitchFamily="34" charset="0"/>
                <a:cs typeface="Times New Roman" panose="02020603050405020304" pitchFamily="18" charset="0"/>
              </a:rPr>
              <a:t>Gymraeg</a:t>
            </a:r>
            <a:r>
              <a:rPr lang="en-GB" sz="2000" dirty="0">
                <a:latin typeface="Calibri" panose="020F0502020204030204" pitchFamily="34" charset="0"/>
                <a:ea typeface="Calibri" panose="020F0502020204030204" pitchFamily="34" charset="0"/>
                <a:cs typeface="Times New Roman" panose="02020603050405020304" pitchFamily="18" charset="0"/>
              </a:rPr>
              <a:t> ACT</a:t>
            </a:r>
            <a:endParaRPr lang="en-GB" sz="2000" dirty="0">
              <a:latin typeface="Calibri" panose="020F0502020204030204" pitchFamily="34" charset="0"/>
              <a:ea typeface="Calibri" panose="020F0502020204030204" pitchFamily="34" charset="0"/>
            </a:endParaRPr>
          </a:p>
          <a:p>
            <a:pPr marL="342900" lvl="0" indent="-342900">
              <a:lnSpc>
                <a:spcPct val="150000"/>
              </a:lnSpc>
              <a:buFont typeface="+mj-lt"/>
              <a:buAutoNum type="arabicPeriod"/>
            </a:pPr>
            <a:r>
              <a:rPr lang="en-GB" sz="2000" dirty="0" err="1">
                <a:effectLst/>
                <a:latin typeface="Calibri" panose="020F0502020204030204" pitchFamily="34" charset="0"/>
                <a:ea typeface="Calibri" panose="020F0502020204030204" pitchFamily="34" charset="0"/>
                <a:cs typeface="Times New Roman" panose="02020603050405020304" pitchFamily="18" charset="0"/>
              </a:rPr>
              <a:t>Sgiliau</a:t>
            </a:r>
            <a:r>
              <a:rPr lang="en-GB" sz="2000" dirty="0">
                <a:effectLst/>
                <a:latin typeface="Calibri" panose="020F0502020204030204" pitchFamily="34" charset="0"/>
                <a:ea typeface="Calibri" panose="020F0502020204030204" pitchFamily="34" charset="0"/>
                <a:cs typeface="Times New Roman" panose="02020603050405020304" pitchFamily="18" charset="0"/>
              </a:rPr>
              <a:t> Cymraeg staff a</a:t>
            </a:r>
            <a:r>
              <a:rPr lang="en-GB" sz="2000" dirty="0">
                <a:latin typeface="Calibri" panose="020F0502020204030204" pitchFamily="34" charset="0"/>
                <a:ea typeface="Calibri" panose="020F0502020204030204" pitchFamily="34" charset="0"/>
                <a:cs typeface="Times New Roman" panose="02020603050405020304" pitchFamily="18" charset="0"/>
              </a:rPr>
              <a:t>c </a:t>
            </a:r>
            <a:r>
              <a:rPr lang="en-GB" sz="2000" dirty="0" err="1">
                <a:latin typeface="Calibri" panose="020F0502020204030204" pitchFamily="34" charset="0"/>
                <a:ea typeface="Calibri" panose="020F0502020204030204" pitchFamily="34" charset="0"/>
                <a:cs typeface="Times New Roman" panose="02020603050405020304" pitchFamily="18" charset="0"/>
              </a:rPr>
              <a:t>hyfforddiant</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mj-lt"/>
              <a:buAutoNum type="arabicPeriod"/>
            </a:pPr>
            <a:r>
              <a:rPr lang="en-GB" sz="2000" dirty="0" err="1">
                <a:latin typeface="Calibri" panose="020F0502020204030204" pitchFamily="34" charset="0"/>
                <a:ea typeface="Calibri" panose="020F0502020204030204" pitchFamily="34" charset="0"/>
                <a:cs typeface="Times New Roman" panose="02020603050405020304" pitchFamily="18" charset="0"/>
              </a:rPr>
              <a:t>Cyfleoedd</a:t>
            </a:r>
            <a:r>
              <a:rPr lang="en-GB" sz="2000" dirty="0">
                <a:latin typeface="Calibri" panose="020F0502020204030204" pitchFamily="34" charset="0"/>
                <a:ea typeface="Calibri" panose="020F0502020204030204" pitchFamily="34" charset="0"/>
                <a:cs typeface="Times New Roman" panose="02020603050405020304" pitchFamily="18" charset="0"/>
              </a:rPr>
              <a:t> i </a:t>
            </a:r>
            <a:r>
              <a:rPr lang="en-GB" sz="2000" dirty="0" err="1">
                <a:latin typeface="Calibri" panose="020F0502020204030204" pitchFamily="34" charset="0"/>
                <a:ea typeface="Calibri" panose="020F0502020204030204" pitchFamily="34" charset="0"/>
                <a:cs typeface="Times New Roman" panose="02020603050405020304" pitchFamily="18" charset="0"/>
              </a:rPr>
              <a:t>ddysgwyr</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mj-lt"/>
              <a:buAutoNum type="arabicPeriod"/>
            </a:pPr>
            <a:r>
              <a:rPr lang="en-GB" sz="2000" dirty="0">
                <a:latin typeface="Calibri" panose="020F0502020204030204" pitchFamily="34" charset="0"/>
                <a:ea typeface="Calibri" panose="020F0502020204030204" pitchFamily="34" charset="0"/>
                <a:cs typeface="Times New Roman" panose="02020603050405020304" pitchFamily="18" charset="0"/>
              </a:rPr>
              <a:t>Ein nod </a:t>
            </a:r>
            <a:r>
              <a:rPr lang="en-GB" sz="2000" dirty="0" err="1">
                <a:latin typeface="Calibri" panose="020F0502020204030204" pitchFamily="34" charset="0"/>
                <a:ea typeface="Calibri" panose="020F0502020204030204" pitchFamily="34" charset="0"/>
                <a:cs typeface="Times New Roman" panose="02020603050405020304" pitchFamily="18" charset="0"/>
              </a:rPr>
              <a:t>a’n</a:t>
            </a:r>
            <a:r>
              <a:rPr lang="en-GB" sz="2000" dirty="0">
                <a:latin typeface="Calibri" panose="020F0502020204030204" pitchFamily="34" charset="0"/>
                <a:ea typeface="Calibri" panose="020F0502020204030204" pitchFamily="34" charset="0"/>
                <a:cs typeface="Times New Roman" panose="02020603050405020304" pitchFamily="18" charset="0"/>
              </a:rPr>
              <a:t> </a:t>
            </a:r>
            <a:r>
              <a:rPr lang="en-GB" sz="2000" dirty="0" err="1">
                <a:latin typeface="Calibri" panose="020F0502020204030204" pitchFamily="34" charset="0"/>
                <a:ea typeface="Calibri" panose="020F0502020204030204" pitchFamily="34" charset="0"/>
                <a:cs typeface="Times New Roman" panose="02020603050405020304" pitchFamily="18" charset="0"/>
              </a:rPr>
              <a:t>targedau</a:t>
            </a:r>
            <a:endParaRPr lang="en-GB" sz="2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Text Placeholder 3">
            <a:extLst>
              <a:ext uri="{FF2B5EF4-FFF2-40B4-BE49-F238E27FC236}">
                <a16:creationId xmlns:a16="http://schemas.microsoft.com/office/drawing/2014/main" id="{21024D94-6084-4BF8-AC2E-A9725CBF3300}"/>
              </a:ext>
            </a:extLst>
          </p:cNvPr>
          <p:cNvSpPr>
            <a:spLocks noGrp="1"/>
          </p:cNvSpPr>
          <p:nvPr>
            <p:ph type="body" sz="quarter" idx="17"/>
          </p:nvPr>
        </p:nvSpPr>
        <p:spPr>
          <a:xfrm>
            <a:off x="309668" y="272534"/>
            <a:ext cx="5453316" cy="771579"/>
          </a:xfrm>
        </p:spPr>
        <p:txBody>
          <a:bodyPr/>
          <a:lstStyle/>
          <a:p>
            <a:r>
              <a:rPr lang="en-GB" dirty="0" err="1"/>
              <a:t>Pwyntiau</a:t>
            </a:r>
            <a:endParaRPr lang="cy-GB" dirty="0"/>
          </a:p>
        </p:txBody>
      </p:sp>
      <p:sp>
        <p:nvSpPr>
          <p:cNvPr id="5" name="Title 4">
            <a:extLst>
              <a:ext uri="{FF2B5EF4-FFF2-40B4-BE49-F238E27FC236}">
                <a16:creationId xmlns:a16="http://schemas.microsoft.com/office/drawing/2014/main" id="{175E891E-E4DA-4BC5-B36D-0D36D48A7890}"/>
              </a:ext>
            </a:extLst>
          </p:cNvPr>
          <p:cNvSpPr>
            <a:spLocks noGrp="1"/>
          </p:cNvSpPr>
          <p:nvPr>
            <p:ph type="title"/>
          </p:nvPr>
        </p:nvSpPr>
        <p:spPr>
          <a:xfrm>
            <a:off x="6429018" y="269656"/>
            <a:ext cx="5285669" cy="774457"/>
          </a:xfrm>
        </p:spPr>
        <p:txBody>
          <a:bodyPr/>
          <a:lstStyle/>
          <a:p>
            <a:r>
              <a:rPr lang="en-GB" dirty="0"/>
              <a:t>Points</a:t>
            </a:r>
            <a:endParaRPr lang="cy-GB" dirty="0"/>
          </a:p>
        </p:txBody>
      </p:sp>
    </p:spTree>
    <p:extLst>
      <p:ext uri="{BB962C8B-B14F-4D97-AF65-F5344CB8AC3E}">
        <p14:creationId xmlns:p14="http://schemas.microsoft.com/office/powerpoint/2010/main" val="3068440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5D544CA-9E8A-4BE3-9F91-E083A52DCE00}"/>
              </a:ext>
            </a:extLst>
          </p:cNvPr>
          <p:cNvSpPr>
            <a:spLocks noGrp="1"/>
          </p:cNvSpPr>
          <p:nvPr>
            <p:ph sz="half" idx="1"/>
          </p:nvPr>
        </p:nvSpPr>
        <p:spPr>
          <a:xfrm>
            <a:off x="6267557" y="1134098"/>
            <a:ext cx="5745767" cy="4777086"/>
          </a:xfrm>
        </p:spPr>
        <p:txBody>
          <a:bodyPr>
            <a:normAutofit/>
          </a:bodyPr>
          <a:lstStyle/>
          <a:p>
            <a:pPr marL="457200" indent="-457200">
              <a:buFont typeface="Arial" panose="020B0604020202020204" pitchFamily="34" charset="0"/>
              <a:buChar char="•"/>
            </a:pPr>
            <a:r>
              <a:rPr lang="cy-GB" sz="2600" i="0" dirty="0">
                <a:solidFill>
                  <a:srgbClr val="39364F"/>
                </a:solidFill>
                <a:effectLst/>
              </a:rPr>
              <a:t>Becky Morris, Head of Continuous Improvement</a:t>
            </a:r>
          </a:p>
          <a:p>
            <a:pPr marL="457200" indent="-457200">
              <a:buFont typeface="Arial" panose="020B0604020202020204" pitchFamily="34" charset="0"/>
              <a:buChar char="•"/>
            </a:pPr>
            <a:r>
              <a:rPr lang="cy-GB" sz="2600" dirty="0">
                <a:solidFill>
                  <a:srgbClr val="39364F"/>
                </a:solidFill>
              </a:rPr>
              <a:t>Lisa Waters, Welsh Development </a:t>
            </a:r>
            <a:r>
              <a:rPr lang="cy-GB" sz="2600" dirty="0" err="1">
                <a:solidFill>
                  <a:srgbClr val="39364F"/>
                </a:solidFill>
              </a:rPr>
              <a:t>Specialist</a:t>
            </a:r>
            <a:r>
              <a:rPr lang="cy-GB" sz="2600" dirty="0">
                <a:solidFill>
                  <a:srgbClr val="39364F"/>
                </a:solidFill>
              </a:rPr>
              <a:t> / </a:t>
            </a:r>
            <a:r>
              <a:rPr lang="cy-GB" sz="2600" dirty="0" err="1">
                <a:solidFill>
                  <a:srgbClr val="39364F"/>
                </a:solidFill>
              </a:rPr>
              <a:t>Essential</a:t>
            </a:r>
            <a:r>
              <a:rPr lang="cy-GB" sz="2600" dirty="0">
                <a:solidFill>
                  <a:srgbClr val="39364F"/>
                </a:solidFill>
              </a:rPr>
              <a:t> </a:t>
            </a:r>
            <a:r>
              <a:rPr lang="cy-GB" sz="2600" dirty="0" err="1">
                <a:solidFill>
                  <a:srgbClr val="39364F"/>
                </a:solidFill>
              </a:rPr>
              <a:t>Skills</a:t>
            </a:r>
            <a:r>
              <a:rPr lang="cy-GB" sz="2600" dirty="0">
                <a:solidFill>
                  <a:srgbClr val="39364F"/>
                </a:solidFill>
              </a:rPr>
              <a:t> HWB Manager </a:t>
            </a:r>
            <a:r>
              <a:rPr lang="cy-GB" sz="2600" dirty="0" err="1">
                <a:solidFill>
                  <a:srgbClr val="39364F"/>
                </a:solidFill>
              </a:rPr>
              <a:t>for</a:t>
            </a:r>
            <a:r>
              <a:rPr lang="cy-GB" sz="2600" dirty="0">
                <a:solidFill>
                  <a:srgbClr val="39364F"/>
                </a:solidFill>
              </a:rPr>
              <a:t> the Urdd</a:t>
            </a:r>
            <a:endParaRPr lang="cy-GB" sz="2600" dirty="0"/>
          </a:p>
        </p:txBody>
      </p:sp>
      <p:sp>
        <p:nvSpPr>
          <p:cNvPr id="4" name="Text Placeholder 3">
            <a:extLst>
              <a:ext uri="{FF2B5EF4-FFF2-40B4-BE49-F238E27FC236}">
                <a16:creationId xmlns:a16="http://schemas.microsoft.com/office/drawing/2014/main" id="{21024D94-6084-4BF8-AC2E-A9725CBF3300}"/>
              </a:ext>
            </a:extLst>
          </p:cNvPr>
          <p:cNvSpPr>
            <a:spLocks noGrp="1"/>
          </p:cNvSpPr>
          <p:nvPr>
            <p:ph type="body" sz="quarter" idx="17"/>
          </p:nvPr>
        </p:nvSpPr>
        <p:spPr>
          <a:xfrm>
            <a:off x="309668" y="272534"/>
            <a:ext cx="5453316" cy="771579"/>
          </a:xfrm>
        </p:spPr>
        <p:txBody>
          <a:bodyPr/>
          <a:lstStyle/>
          <a:p>
            <a:pPr lvl="0">
              <a:lnSpc>
                <a:spcPct val="150000"/>
              </a:lnSpc>
            </a:pPr>
            <a:r>
              <a:rPr lang="en-GB" sz="2800" dirty="0" err="1">
                <a:solidFill>
                  <a:srgbClr val="593799"/>
                </a:solidFill>
                <a:effectLst/>
                <a:latin typeface="Calibri" panose="020F0502020204030204" pitchFamily="34" charset="0"/>
                <a:ea typeface="Calibri" panose="020F0502020204030204" pitchFamily="34" charset="0"/>
                <a:cs typeface="Calibri" panose="020F0502020204030204" pitchFamily="34" charset="0"/>
              </a:rPr>
              <a:t>Cyflwyniadau</a:t>
            </a:r>
            <a:endParaRPr lang="en-GB" sz="2800" dirty="0">
              <a:solidFill>
                <a:srgbClr val="593799"/>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5" name="Title 4">
            <a:extLst>
              <a:ext uri="{FF2B5EF4-FFF2-40B4-BE49-F238E27FC236}">
                <a16:creationId xmlns:a16="http://schemas.microsoft.com/office/drawing/2014/main" id="{01A5B351-5CDD-4F1E-8A0D-02CE142775CB}"/>
              </a:ext>
            </a:extLst>
          </p:cNvPr>
          <p:cNvSpPr>
            <a:spLocks noGrp="1"/>
          </p:cNvSpPr>
          <p:nvPr>
            <p:ph type="title"/>
          </p:nvPr>
        </p:nvSpPr>
        <p:spPr>
          <a:xfrm>
            <a:off x="6267558" y="244592"/>
            <a:ext cx="5285669" cy="774457"/>
          </a:xfrm>
        </p:spPr>
        <p:txBody>
          <a:bodyPr/>
          <a:lstStyle/>
          <a:p>
            <a:pPr lvl="0">
              <a:lnSpc>
                <a:spcPct val="150000"/>
              </a:lnSpc>
            </a:pPr>
            <a:r>
              <a:rPr lang="en-GB" sz="2800" dirty="0">
                <a:solidFill>
                  <a:srgbClr val="39364F"/>
                </a:solidFill>
                <a:effectLst/>
                <a:latin typeface="Calibri" panose="020F0502020204030204" pitchFamily="34" charset="0"/>
                <a:ea typeface="Calibri" panose="020F0502020204030204" pitchFamily="34" charset="0"/>
                <a:cs typeface="Calibri" panose="020F0502020204030204" pitchFamily="34" charset="0"/>
              </a:rPr>
              <a:t>Introductions</a:t>
            </a:r>
          </a:p>
        </p:txBody>
      </p:sp>
      <p:sp>
        <p:nvSpPr>
          <p:cNvPr id="6" name="Content Placeholder 2">
            <a:extLst>
              <a:ext uri="{FF2B5EF4-FFF2-40B4-BE49-F238E27FC236}">
                <a16:creationId xmlns:a16="http://schemas.microsoft.com/office/drawing/2014/main" id="{8EBB5E02-9049-4973-B988-9FEA3321291E}"/>
              </a:ext>
            </a:extLst>
          </p:cNvPr>
          <p:cNvSpPr txBox="1">
            <a:spLocks/>
          </p:cNvSpPr>
          <p:nvPr/>
        </p:nvSpPr>
        <p:spPr>
          <a:xfrm>
            <a:off x="300633" y="1134098"/>
            <a:ext cx="4968000" cy="4777086"/>
          </a:xfrm>
          <a:prstGeom prst="rect">
            <a:avLst/>
          </a:prstGeom>
        </p:spPr>
        <p:txBody>
          <a:bodyPr vert="horz" lIns="91440" tIns="45720" rIns="91440" bIns="45720" rtlCol="0">
            <a:normAutofit/>
          </a:bodyPr>
          <a:lstStyle>
            <a:lvl1pPr marL="0" indent="0" algn="l" defTabSz="914377" rtl="0" eaLnBrk="1" latinLnBrk="0" hangingPunct="1">
              <a:lnSpc>
                <a:spcPct val="200000"/>
              </a:lnSpc>
              <a:spcBef>
                <a:spcPts val="1000"/>
              </a:spcBef>
              <a:buFont typeface="Arial" panose="020B0604020202020204" pitchFamily="34" charset="0"/>
              <a:buNone/>
              <a:defRPr sz="2800" b="0" i="0" kern="1200">
                <a:solidFill>
                  <a:schemeClr val="accent6"/>
                </a:solidFill>
                <a:latin typeface="+mj-lt"/>
                <a:ea typeface="+mn-ea"/>
                <a:cs typeface="Calibri" panose="020F0502020204030204" pitchFamily="34" charset="0"/>
              </a:defRPr>
            </a:lvl1pPr>
            <a:lvl2pPr marL="685783"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2pPr>
            <a:lvl3pPr marL="1142971"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3pPr>
            <a:lvl4pPr marL="1600160" indent="-228594" algn="l" defTabSz="914377" rtl="0" eaLnBrk="1" latinLnBrk="0" hangingPunct="1">
              <a:lnSpc>
                <a:spcPct val="150000"/>
              </a:lnSpc>
              <a:spcBef>
                <a:spcPts val="500"/>
              </a:spcBef>
              <a:buFont typeface="Arial" panose="020B0604020202020204" pitchFamily="34" charset="0"/>
              <a:buChar char="•"/>
              <a:defRPr sz="2000" kern="1200">
                <a:solidFill>
                  <a:schemeClr val="accent6"/>
                </a:solidFill>
                <a:latin typeface="+mj-lt"/>
                <a:ea typeface="+mn-ea"/>
                <a:cs typeface="Calibri" panose="020F0502020204030204" pitchFamily="34" charset="0"/>
              </a:defRPr>
            </a:lvl4pPr>
            <a:lvl5pPr marL="2057349" indent="-228594" algn="l" defTabSz="914377" rtl="0" eaLnBrk="1" latinLnBrk="0" hangingPunct="1">
              <a:lnSpc>
                <a:spcPct val="150000"/>
              </a:lnSpc>
              <a:spcBef>
                <a:spcPts val="500"/>
              </a:spcBef>
              <a:buFont typeface="Arial" panose="020B0604020202020204" pitchFamily="34" charset="0"/>
              <a:buChar char="•"/>
              <a:defRPr sz="1800" kern="1200">
                <a:solidFill>
                  <a:schemeClr val="accent6"/>
                </a:solidFill>
                <a:latin typeface="+mj-lt"/>
                <a:ea typeface="+mn-ea"/>
                <a:cs typeface="Calibri" panose="020F050202020403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endParaRPr lang="cy-GB" dirty="0"/>
          </a:p>
        </p:txBody>
      </p:sp>
      <p:sp>
        <p:nvSpPr>
          <p:cNvPr id="8" name="Content Placeholder 2">
            <a:extLst>
              <a:ext uri="{FF2B5EF4-FFF2-40B4-BE49-F238E27FC236}">
                <a16:creationId xmlns:a16="http://schemas.microsoft.com/office/drawing/2014/main" id="{161DFE12-41BF-46AE-9730-D1D9C3AC6E5F}"/>
              </a:ext>
            </a:extLst>
          </p:cNvPr>
          <p:cNvSpPr txBox="1">
            <a:spLocks/>
          </p:cNvSpPr>
          <p:nvPr/>
        </p:nvSpPr>
        <p:spPr>
          <a:xfrm>
            <a:off x="507237" y="1040457"/>
            <a:ext cx="4968000" cy="4777086"/>
          </a:xfrm>
          <a:prstGeom prst="rect">
            <a:avLst/>
          </a:prstGeom>
        </p:spPr>
        <p:txBody>
          <a:bodyPr vert="horz" lIns="91440" tIns="45720" rIns="91440" bIns="45720" rtlCol="0">
            <a:normAutofit fontScale="92500"/>
          </a:bodyPr>
          <a:lstStyle>
            <a:lvl1pPr marL="0" indent="0" algn="l" defTabSz="914377" rtl="0" eaLnBrk="1" latinLnBrk="0" hangingPunct="1">
              <a:lnSpc>
                <a:spcPct val="200000"/>
              </a:lnSpc>
              <a:spcBef>
                <a:spcPts val="1000"/>
              </a:spcBef>
              <a:buFont typeface="Arial" panose="020B0604020202020204" pitchFamily="34" charset="0"/>
              <a:buNone/>
              <a:defRPr sz="2800" b="0" i="0" kern="1200">
                <a:solidFill>
                  <a:schemeClr val="accent6"/>
                </a:solidFill>
                <a:latin typeface="+mj-lt"/>
                <a:ea typeface="+mn-ea"/>
                <a:cs typeface="Calibri" panose="020F0502020204030204" pitchFamily="34" charset="0"/>
              </a:defRPr>
            </a:lvl1pPr>
            <a:lvl2pPr marL="685783"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2pPr>
            <a:lvl3pPr marL="1142971"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3pPr>
            <a:lvl4pPr marL="1600160" indent="-228594" algn="l" defTabSz="914377" rtl="0" eaLnBrk="1" latinLnBrk="0" hangingPunct="1">
              <a:lnSpc>
                <a:spcPct val="150000"/>
              </a:lnSpc>
              <a:spcBef>
                <a:spcPts val="500"/>
              </a:spcBef>
              <a:buFont typeface="Arial" panose="020B0604020202020204" pitchFamily="34" charset="0"/>
              <a:buChar char="•"/>
              <a:defRPr sz="2000" kern="1200">
                <a:solidFill>
                  <a:schemeClr val="accent6"/>
                </a:solidFill>
                <a:latin typeface="+mj-lt"/>
                <a:ea typeface="+mn-ea"/>
                <a:cs typeface="Calibri" panose="020F0502020204030204" pitchFamily="34" charset="0"/>
              </a:defRPr>
            </a:lvl4pPr>
            <a:lvl5pPr marL="2057349" indent="-228594" algn="l" defTabSz="914377" rtl="0" eaLnBrk="1" latinLnBrk="0" hangingPunct="1">
              <a:lnSpc>
                <a:spcPct val="150000"/>
              </a:lnSpc>
              <a:spcBef>
                <a:spcPts val="500"/>
              </a:spcBef>
              <a:buFont typeface="Arial" panose="020B0604020202020204" pitchFamily="34" charset="0"/>
              <a:buChar char="•"/>
              <a:defRPr sz="1800" kern="1200">
                <a:solidFill>
                  <a:schemeClr val="accent6"/>
                </a:solidFill>
                <a:latin typeface="+mj-lt"/>
                <a:ea typeface="+mn-ea"/>
                <a:cs typeface="Calibri" panose="020F050202020403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cy-GB" i="0" dirty="0">
                <a:effectLst/>
              </a:rPr>
              <a:t>Becky Morris, Pennaeth Gwelliant Parhaus</a:t>
            </a:r>
          </a:p>
          <a:p>
            <a:pPr marL="457200" indent="-457200">
              <a:buFont typeface="Arial" panose="020B0604020202020204" pitchFamily="34" charset="0"/>
              <a:buChar char="•"/>
            </a:pPr>
            <a:r>
              <a:rPr lang="cy-GB" dirty="0"/>
              <a:t>Lisa Waters, Arbenigwr Datblygiad Cymraeg / </a:t>
            </a:r>
            <a:r>
              <a:rPr lang="cy-GB" sz="2600" dirty="0"/>
              <a:t>Rheolwr HWB Sgiliau Hanfodol yr Urdd</a:t>
            </a:r>
          </a:p>
        </p:txBody>
      </p:sp>
    </p:spTree>
    <p:extLst>
      <p:ext uri="{BB962C8B-B14F-4D97-AF65-F5344CB8AC3E}">
        <p14:creationId xmlns:p14="http://schemas.microsoft.com/office/powerpoint/2010/main" val="3790059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1024D94-6084-4BF8-AC2E-A9725CBF3300}"/>
              </a:ext>
            </a:extLst>
          </p:cNvPr>
          <p:cNvSpPr>
            <a:spLocks noGrp="1"/>
          </p:cNvSpPr>
          <p:nvPr>
            <p:ph type="body" sz="quarter" idx="17"/>
          </p:nvPr>
        </p:nvSpPr>
        <p:spPr>
          <a:xfrm>
            <a:off x="309667" y="272534"/>
            <a:ext cx="7152677" cy="771579"/>
          </a:xfrm>
        </p:spPr>
        <p:txBody>
          <a:bodyPr/>
          <a:lstStyle/>
          <a:p>
            <a:pPr lvl="0">
              <a:lnSpc>
                <a:spcPct val="150000"/>
              </a:lnSpc>
            </a:pPr>
            <a:r>
              <a:rPr lang="en-GB" sz="2800" dirty="0" err="1">
                <a:solidFill>
                  <a:srgbClr val="593799"/>
                </a:solidFill>
                <a:effectLst/>
                <a:latin typeface="Calibri" panose="020F0502020204030204" pitchFamily="34" charset="0"/>
                <a:ea typeface="Calibri" panose="020F0502020204030204" pitchFamily="34" charset="0"/>
                <a:cs typeface="Calibri" panose="020F0502020204030204" pitchFamily="34" charset="0"/>
              </a:rPr>
              <a:t>Llysgenhadon</a:t>
            </a:r>
            <a:r>
              <a:rPr lang="en-GB" sz="2800" dirty="0">
                <a:solidFill>
                  <a:srgbClr val="593799"/>
                </a:solidFill>
                <a:effectLst/>
                <a:latin typeface="Calibri" panose="020F0502020204030204" pitchFamily="34" charset="0"/>
                <a:ea typeface="Calibri" panose="020F0502020204030204" pitchFamily="34" charset="0"/>
                <a:cs typeface="Calibri" panose="020F0502020204030204" pitchFamily="34" charset="0"/>
              </a:rPr>
              <a:t> Coleg Cymraeg </a:t>
            </a:r>
            <a:r>
              <a:rPr lang="en-GB" sz="2800" dirty="0" err="1">
                <a:solidFill>
                  <a:srgbClr val="593799"/>
                </a:solidFill>
                <a:effectLst/>
                <a:latin typeface="Calibri" panose="020F0502020204030204" pitchFamily="34" charset="0"/>
                <a:ea typeface="Calibri" panose="020F0502020204030204" pitchFamily="34" charset="0"/>
                <a:cs typeface="Calibri" panose="020F0502020204030204" pitchFamily="34" charset="0"/>
              </a:rPr>
              <a:t>Cenedlaethol</a:t>
            </a:r>
            <a:endParaRPr lang="en-GB" sz="2800" dirty="0">
              <a:solidFill>
                <a:srgbClr val="593799"/>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5" name="Title 4">
            <a:extLst>
              <a:ext uri="{FF2B5EF4-FFF2-40B4-BE49-F238E27FC236}">
                <a16:creationId xmlns:a16="http://schemas.microsoft.com/office/drawing/2014/main" id="{01A5B351-5CDD-4F1E-8A0D-02CE142775CB}"/>
              </a:ext>
            </a:extLst>
          </p:cNvPr>
          <p:cNvSpPr>
            <a:spLocks noGrp="1"/>
          </p:cNvSpPr>
          <p:nvPr>
            <p:ph type="title"/>
          </p:nvPr>
        </p:nvSpPr>
        <p:spPr>
          <a:xfrm>
            <a:off x="6727655" y="263297"/>
            <a:ext cx="5285669" cy="774457"/>
          </a:xfrm>
        </p:spPr>
        <p:txBody>
          <a:bodyPr/>
          <a:lstStyle/>
          <a:p>
            <a:pPr lvl="0">
              <a:lnSpc>
                <a:spcPct val="150000"/>
              </a:lnSpc>
            </a:pPr>
            <a:r>
              <a:rPr lang="en-GB" sz="2800" dirty="0">
                <a:solidFill>
                  <a:srgbClr val="39364F"/>
                </a:solidFill>
                <a:effectLst/>
                <a:latin typeface="Calibri" panose="020F0502020204030204" pitchFamily="34" charset="0"/>
                <a:ea typeface="Calibri" panose="020F0502020204030204" pitchFamily="34" charset="0"/>
                <a:cs typeface="Calibri" panose="020F0502020204030204" pitchFamily="34" charset="0"/>
              </a:rPr>
              <a:t>Ambassadors</a:t>
            </a:r>
          </a:p>
        </p:txBody>
      </p:sp>
      <p:sp>
        <p:nvSpPr>
          <p:cNvPr id="6" name="Content Placeholder 2">
            <a:extLst>
              <a:ext uri="{FF2B5EF4-FFF2-40B4-BE49-F238E27FC236}">
                <a16:creationId xmlns:a16="http://schemas.microsoft.com/office/drawing/2014/main" id="{8EBB5E02-9049-4973-B988-9FEA3321291E}"/>
              </a:ext>
            </a:extLst>
          </p:cNvPr>
          <p:cNvSpPr txBox="1">
            <a:spLocks/>
          </p:cNvSpPr>
          <p:nvPr/>
        </p:nvSpPr>
        <p:spPr>
          <a:xfrm>
            <a:off x="300633" y="1134098"/>
            <a:ext cx="4968000" cy="4777086"/>
          </a:xfrm>
          <a:prstGeom prst="rect">
            <a:avLst/>
          </a:prstGeom>
        </p:spPr>
        <p:txBody>
          <a:bodyPr vert="horz" lIns="91440" tIns="45720" rIns="91440" bIns="45720" rtlCol="0">
            <a:normAutofit/>
          </a:bodyPr>
          <a:lstStyle>
            <a:lvl1pPr marL="0" indent="0" algn="l" defTabSz="914377" rtl="0" eaLnBrk="1" latinLnBrk="0" hangingPunct="1">
              <a:lnSpc>
                <a:spcPct val="200000"/>
              </a:lnSpc>
              <a:spcBef>
                <a:spcPts val="1000"/>
              </a:spcBef>
              <a:buFont typeface="Arial" panose="020B0604020202020204" pitchFamily="34" charset="0"/>
              <a:buNone/>
              <a:defRPr sz="2800" b="0" i="0" kern="1200">
                <a:solidFill>
                  <a:schemeClr val="accent6"/>
                </a:solidFill>
                <a:latin typeface="+mj-lt"/>
                <a:ea typeface="+mn-ea"/>
                <a:cs typeface="Calibri" panose="020F0502020204030204" pitchFamily="34" charset="0"/>
              </a:defRPr>
            </a:lvl1pPr>
            <a:lvl2pPr marL="685783"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2pPr>
            <a:lvl3pPr marL="1142971"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3pPr>
            <a:lvl4pPr marL="1600160" indent="-228594" algn="l" defTabSz="914377" rtl="0" eaLnBrk="1" latinLnBrk="0" hangingPunct="1">
              <a:lnSpc>
                <a:spcPct val="150000"/>
              </a:lnSpc>
              <a:spcBef>
                <a:spcPts val="500"/>
              </a:spcBef>
              <a:buFont typeface="Arial" panose="020B0604020202020204" pitchFamily="34" charset="0"/>
              <a:buChar char="•"/>
              <a:defRPr sz="2000" kern="1200">
                <a:solidFill>
                  <a:schemeClr val="accent6"/>
                </a:solidFill>
                <a:latin typeface="+mj-lt"/>
                <a:ea typeface="+mn-ea"/>
                <a:cs typeface="Calibri" panose="020F0502020204030204" pitchFamily="34" charset="0"/>
              </a:defRPr>
            </a:lvl4pPr>
            <a:lvl5pPr marL="2057349" indent="-228594" algn="l" defTabSz="914377" rtl="0" eaLnBrk="1" latinLnBrk="0" hangingPunct="1">
              <a:lnSpc>
                <a:spcPct val="150000"/>
              </a:lnSpc>
              <a:spcBef>
                <a:spcPts val="500"/>
              </a:spcBef>
              <a:buFont typeface="Arial" panose="020B0604020202020204" pitchFamily="34" charset="0"/>
              <a:buChar char="•"/>
              <a:defRPr sz="1800" kern="1200">
                <a:solidFill>
                  <a:schemeClr val="accent6"/>
                </a:solidFill>
                <a:latin typeface="+mj-lt"/>
                <a:ea typeface="+mn-ea"/>
                <a:cs typeface="Calibri" panose="020F050202020403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endParaRPr lang="cy-GB" dirty="0"/>
          </a:p>
        </p:txBody>
      </p:sp>
      <p:pic>
        <p:nvPicPr>
          <p:cNvPr id="1026" name="Picture 2" descr="May be a graphic of 2 o bobl a testun">
            <a:extLst>
              <a:ext uri="{FF2B5EF4-FFF2-40B4-BE49-F238E27FC236}">
                <a16:creationId xmlns:a16="http://schemas.microsoft.com/office/drawing/2014/main" id="{39C49478-BAB0-499C-8A22-F09019B618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2522" y="1531877"/>
            <a:ext cx="3983421" cy="39834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May be a graphic of 2 o bobl a testun sy'n dweud 'ACT Kathryn lechyd a Gofal Cymdeithasol Taylor-Sian Paratoad Milwrol'">
            <a:extLst>
              <a:ext uri="{FF2B5EF4-FFF2-40B4-BE49-F238E27FC236}">
                <a16:creationId xmlns:a16="http://schemas.microsoft.com/office/drawing/2014/main" id="{7E54E03A-9250-4CEB-81FE-DAFC68E67A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27655" y="1531878"/>
            <a:ext cx="3983421" cy="39834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29817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5D544CA-9E8A-4BE3-9F91-E083A52DCE00}"/>
              </a:ext>
            </a:extLst>
          </p:cNvPr>
          <p:cNvSpPr>
            <a:spLocks noGrp="1"/>
          </p:cNvSpPr>
          <p:nvPr>
            <p:ph sz="half" idx="1"/>
          </p:nvPr>
        </p:nvSpPr>
        <p:spPr>
          <a:xfrm>
            <a:off x="6267557" y="936542"/>
            <a:ext cx="5745767" cy="4777086"/>
          </a:xfrm>
        </p:spPr>
        <p:txBody>
          <a:bodyPr vert="horz" lIns="91440" tIns="45720" rIns="91440" bIns="45720" rtlCol="0" anchor="t">
            <a:normAutofit/>
          </a:bodyPr>
          <a:lstStyle/>
          <a:p>
            <a:pPr marL="457200" indent="-457200">
              <a:buFont typeface="Arial" panose="020B0604020202020204" pitchFamily="34" charset="0"/>
              <a:buChar char="•"/>
            </a:pPr>
            <a:r>
              <a:rPr lang="cy-GB" sz="1800" dirty="0" err="1">
                <a:solidFill>
                  <a:srgbClr val="39364F"/>
                </a:solidFill>
                <a:cs typeface="Calibri"/>
              </a:rPr>
              <a:t>Change</a:t>
            </a:r>
            <a:r>
              <a:rPr lang="cy-GB" sz="1800" dirty="0">
                <a:solidFill>
                  <a:srgbClr val="39364F"/>
                </a:solidFill>
                <a:cs typeface="Calibri"/>
              </a:rPr>
              <a:t> the system </a:t>
            </a:r>
            <a:r>
              <a:rPr lang="cy-GB" sz="1800" dirty="0" err="1">
                <a:solidFill>
                  <a:srgbClr val="39364F"/>
                </a:solidFill>
                <a:cs typeface="Calibri"/>
              </a:rPr>
              <a:t>from</a:t>
            </a:r>
            <a:r>
              <a:rPr lang="cy-GB" sz="1800" dirty="0">
                <a:solidFill>
                  <a:srgbClr val="39364F"/>
                </a:solidFill>
                <a:cs typeface="Calibri"/>
              </a:rPr>
              <a:t> </a:t>
            </a:r>
            <a:r>
              <a:rPr lang="cy-GB" sz="1800" dirty="0" err="1">
                <a:solidFill>
                  <a:srgbClr val="39364F"/>
                </a:solidFill>
                <a:cs typeface="Calibri"/>
              </a:rPr>
              <a:t>giving</a:t>
            </a:r>
            <a:r>
              <a:rPr lang="cy-GB" sz="1800" dirty="0">
                <a:solidFill>
                  <a:srgbClr val="39364F"/>
                </a:solidFill>
                <a:cs typeface="Calibri"/>
              </a:rPr>
              <a:t> the </a:t>
            </a:r>
            <a:r>
              <a:rPr lang="cy-GB" sz="1800" dirty="0" err="1">
                <a:solidFill>
                  <a:srgbClr val="39364F"/>
                </a:solidFill>
                <a:cs typeface="Calibri"/>
              </a:rPr>
              <a:t>option</a:t>
            </a:r>
            <a:r>
              <a:rPr lang="cy-GB" sz="1800" dirty="0">
                <a:solidFill>
                  <a:srgbClr val="39364F"/>
                </a:solidFill>
                <a:cs typeface="Calibri"/>
              </a:rPr>
              <a:t> </a:t>
            </a:r>
            <a:r>
              <a:rPr lang="cy-GB" sz="1800" dirty="0" err="1">
                <a:solidFill>
                  <a:srgbClr val="39364F"/>
                </a:solidFill>
                <a:cs typeface="Calibri"/>
              </a:rPr>
              <a:t>for</a:t>
            </a:r>
            <a:r>
              <a:rPr lang="cy-GB" sz="1800" dirty="0">
                <a:solidFill>
                  <a:srgbClr val="39364F"/>
                </a:solidFill>
                <a:cs typeface="Calibri"/>
              </a:rPr>
              <a:t> Welsh </a:t>
            </a:r>
            <a:r>
              <a:rPr lang="cy-GB" sz="1800" dirty="0" err="1">
                <a:solidFill>
                  <a:srgbClr val="39364F"/>
                </a:solidFill>
                <a:cs typeface="Calibri"/>
              </a:rPr>
              <a:t>speakers</a:t>
            </a:r>
            <a:r>
              <a:rPr lang="cy-GB" sz="1800" dirty="0">
                <a:solidFill>
                  <a:srgbClr val="39364F"/>
                </a:solidFill>
                <a:cs typeface="Calibri"/>
              </a:rPr>
              <a:t> to </a:t>
            </a:r>
            <a:r>
              <a:rPr lang="cy-GB" sz="1800" dirty="0" err="1">
                <a:solidFill>
                  <a:srgbClr val="39364F"/>
                </a:solidFill>
                <a:cs typeface="Calibri"/>
              </a:rPr>
              <a:t>complete</a:t>
            </a:r>
            <a:r>
              <a:rPr lang="cy-GB" sz="1800" dirty="0">
                <a:solidFill>
                  <a:srgbClr val="39364F"/>
                </a:solidFill>
                <a:cs typeface="Calibri"/>
              </a:rPr>
              <a:t> </a:t>
            </a:r>
            <a:r>
              <a:rPr lang="cy-GB" sz="1800" dirty="0" err="1">
                <a:solidFill>
                  <a:srgbClr val="39364F"/>
                </a:solidFill>
                <a:cs typeface="Calibri"/>
              </a:rPr>
              <a:t>in</a:t>
            </a:r>
            <a:r>
              <a:rPr lang="cy-GB" sz="1800" dirty="0">
                <a:solidFill>
                  <a:srgbClr val="39364F"/>
                </a:solidFill>
                <a:cs typeface="Calibri"/>
              </a:rPr>
              <a:t> Welsh/</a:t>
            </a:r>
            <a:r>
              <a:rPr lang="cy-GB" sz="1800" dirty="0" err="1">
                <a:solidFill>
                  <a:srgbClr val="39364F"/>
                </a:solidFill>
                <a:cs typeface="Calibri"/>
              </a:rPr>
              <a:t>bilingually</a:t>
            </a:r>
            <a:r>
              <a:rPr lang="cy-GB" sz="1800" dirty="0">
                <a:solidFill>
                  <a:srgbClr val="39364F"/>
                </a:solidFill>
                <a:cs typeface="Calibri"/>
              </a:rPr>
              <a:t> to </a:t>
            </a:r>
            <a:r>
              <a:rPr lang="cy-GB" sz="1800" dirty="0" err="1">
                <a:solidFill>
                  <a:srgbClr val="39364F"/>
                </a:solidFill>
                <a:cs typeface="Calibri"/>
              </a:rPr>
              <a:t>putting</a:t>
            </a:r>
            <a:r>
              <a:rPr lang="cy-GB" sz="1800" dirty="0">
                <a:solidFill>
                  <a:srgbClr val="39364F"/>
                </a:solidFill>
                <a:cs typeface="Calibri"/>
              </a:rPr>
              <a:t> </a:t>
            </a:r>
            <a:r>
              <a:rPr lang="cy-GB" sz="1800" dirty="0" err="1">
                <a:solidFill>
                  <a:srgbClr val="39364F"/>
                </a:solidFill>
                <a:cs typeface="Calibri"/>
              </a:rPr>
              <a:t>them</a:t>
            </a:r>
            <a:r>
              <a:rPr lang="cy-GB" sz="1800" dirty="0">
                <a:solidFill>
                  <a:srgbClr val="39364F"/>
                </a:solidFill>
                <a:cs typeface="Calibri"/>
              </a:rPr>
              <a:t> </a:t>
            </a:r>
            <a:r>
              <a:rPr lang="cy-GB" sz="1800" dirty="0" err="1">
                <a:solidFill>
                  <a:srgbClr val="39364F"/>
                </a:solidFill>
                <a:cs typeface="Calibri"/>
              </a:rPr>
              <a:t>automatically</a:t>
            </a:r>
            <a:r>
              <a:rPr lang="cy-GB" sz="1800" dirty="0">
                <a:solidFill>
                  <a:srgbClr val="39364F"/>
                </a:solidFill>
                <a:cs typeface="Calibri"/>
              </a:rPr>
              <a:t> </a:t>
            </a:r>
            <a:r>
              <a:rPr lang="cy-GB" sz="1800" dirty="0" err="1">
                <a:solidFill>
                  <a:srgbClr val="39364F"/>
                </a:solidFill>
                <a:cs typeface="Calibri"/>
              </a:rPr>
              <a:t>on</a:t>
            </a:r>
            <a:r>
              <a:rPr lang="cy-GB" sz="1800" dirty="0">
                <a:solidFill>
                  <a:srgbClr val="39364F"/>
                </a:solidFill>
                <a:cs typeface="Calibri"/>
              </a:rPr>
              <a:t> a Welsh/</a:t>
            </a:r>
            <a:r>
              <a:rPr lang="cy-GB" sz="1800" dirty="0" err="1">
                <a:solidFill>
                  <a:srgbClr val="39364F"/>
                </a:solidFill>
                <a:cs typeface="Calibri"/>
              </a:rPr>
              <a:t>bilingual</a:t>
            </a:r>
            <a:r>
              <a:rPr lang="cy-GB" sz="1800" dirty="0">
                <a:solidFill>
                  <a:srgbClr val="39364F"/>
                </a:solidFill>
                <a:cs typeface="Calibri"/>
              </a:rPr>
              <a:t> </a:t>
            </a:r>
            <a:r>
              <a:rPr lang="cy-GB" sz="1800" dirty="0" err="1">
                <a:solidFill>
                  <a:srgbClr val="39364F"/>
                </a:solidFill>
                <a:cs typeface="Calibri"/>
              </a:rPr>
              <a:t>programme</a:t>
            </a:r>
            <a:r>
              <a:rPr lang="cy-GB" sz="1800" dirty="0">
                <a:solidFill>
                  <a:srgbClr val="39364F"/>
                </a:solidFill>
                <a:cs typeface="Calibri"/>
              </a:rPr>
              <a:t>.</a:t>
            </a:r>
          </a:p>
          <a:p>
            <a:pPr marL="457200" indent="-457200">
              <a:buFont typeface="Arial" panose="020B0604020202020204" pitchFamily="34" charset="0"/>
              <a:buChar char="•"/>
            </a:pPr>
            <a:r>
              <a:rPr lang="cy-GB" sz="1800" dirty="0">
                <a:solidFill>
                  <a:srgbClr val="39364F"/>
                </a:solidFill>
                <a:cs typeface="Calibri"/>
              </a:rPr>
              <a:t>Clear information for the network regarding their expectation with embedding Welsh in their provision, whether the learner speaks Welsh or not.</a:t>
            </a:r>
            <a:endParaRPr lang="cy-GB" sz="1800" dirty="0">
              <a:solidFill>
                <a:srgbClr val="39364F"/>
              </a:solidFill>
            </a:endParaRPr>
          </a:p>
        </p:txBody>
      </p:sp>
      <p:sp>
        <p:nvSpPr>
          <p:cNvPr id="4" name="Text Placeholder 3">
            <a:extLst>
              <a:ext uri="{FF2B5EF4-FFF2-40B4-BE49-F238E27FC236}">
                <a16:creationId xmlns:a16="http://schemas.microsoft.com/office/drawing/2014/main" id="{21024D94-6084-4BF8-AC2E-A9725CBF3300}"/>
              </a:ext>
            </a:extLst>
          </p:cNvPr>
          <p:cNvSpPr>
            <a:spLocks noGrp="1"/>
          </p:cNvSpPr>
          <p:nvPr>
            <p:ph type="body" sz="quarter" idx="17"/>
          </p:nvPr>
        </p:nvSpPr>
        <p:spPr>
          <a:xfrm>
            <a:off x="309668" y="272534"/>
            <a:ext cx="5453316" cy="771579"/>
          </a:xfrm>
        </p:spPr>
        <p:txBody>
          <a:bodyPr/>
          <a:lstStyle/>
          <a:p>
            <a:pPr lvl="0">
              <a:lnSpc>
                <a:spcPct val="150000"/>
              </a:lnSpc>
            </a:pPr>
            <a:r>
              <a:rPr lang="en-GB" sz="2800" dirty="0" err="1">
                <a:solidFill>
                  <a:srgbClr val="593799"/>
                </a:solidFill>
                <a:effectLst/>
                <a:latin typeface="Calibri" panose="020F0502020204030204" pitchFamily="34" charset="0"/>
                <a:ea typeface="Calibri" panose="020F0502020204030204" pitchFamily="34" charset="0"/>
                <a:cs typeface="Calibri" panose="020F0502020204030204" pitchFamily="34" charset="0"/>
              </a:rPr>
              <a:t>Strategaeth</a:t>
            </a:r>
            <a:r>
              <a:rPr lang="en-GB" sz="2800" dirty="0">
                <a:solidFill>
                  <a:srgbClr val="593799"/>
                </a:solidFill>
                <a:effectLst/>
                <a:latin typeface="Calibri" panose="020F0502020204030204" pitchFamily="34" charset="0"/>
                <a:ea typeface="Calibri" panose="020F0502020204030204" pitchFamily="34" charset="0"/>
                <a:cs typeface="Calibri" panose="020F0502020204030204" pitchFamily="34" charset="0"/>
              </a:rPr>
              <a:t> Iaith </a:t>
            </a:r>
            <a:r>
              <a:rPr lang="en-GB" sz="2800" dirty="0" err="1">
                <a:solidFill>
                  <a:srgbClr val="593799"/>
                </a:solidFill>
                <a:effectLst/>
                <a:latin typeface="Calibri" panose="020F0502020204030204" pitchFamily="34" charset="0"/>
                <a:ea typeface="Calibri" panose="020F0502020204030204" pitchFamily="34" charset="0"/>
                <a:cs typeface="Calibri" panose="020F0502020204030204" pitchFamily="34" charset="0"/>
              </a:rPr>
              <a:t>Gymraeg</a:t>
            </a:r>
            <a:r>
              <a:rPr lang="en-GB" sz="2800" dirty="0">
                <a:solidFill>
                  <a:srgbClr val="593799"/>
                </a:solidFill>
                <a:effectLst/>
                <a:latin typeface="Calibri" panose="020F0502020204030204" pitchFamily="34" charset="0"/>
                <a:ea typeface="Calibri" panose="020F0502020204030204" pitchFamily="34" charset="0"/>
                <a:cs typeface="Calibri" panose="020F0502020204030204" pitchFamily="34" charset="0"/>
              </a:rPr>
              <a:t> ACT </a:t>
            </a:r>
          </a:p>
        </p:txBody>
      </p:sp>
      <p:sp>
        <p:nvSpPr>
          <p:cNvPr id="5" name="Title 4">
            <a:extLst>
              <a:ext uri="{FF2B5EF4-FFF2-40B4-BE49-F238E27FC236}">
                <a16:creationId xmlns:a16="http://schemas.microsoft.com/office/drawing/2014/main" id="{01A5B351-5CDD-4F1E-8A0D-02CE142775CB}"/>
              </a:ext>
            </a:extLst>
          </p:cNvPr>
          <p:cNvSpPr>
            <a:spLocks noGrp="1"/>
          </p:cNvSpPr>
          <p:nvPr>
            <p:ph type="title"/>
          </p:nvPr>
        </p:nvSpPr>
        <p:spPr>
          <a:xfrm>
            <a:off x="6267558" y="244592"/>
            <a:ext cx="5285669" cy="774457"/>
          </a:xfrm>
        </p:spPr>
        <p:txBody>
          <a:bodyPr/>
          <a:lstStyle/>
          <a:p>
            <a:pPr lvl="0">
              <a:lnSpc>
                <a:spcPct val="150000"/>
              </a:lnSpc>
            </a:pPr>
            <a:r>
              <a:rPr lang="en-GB" sz="2800" dirty="0">
                <a:solidFill>
                  <a:srgbClr val="39364F"/>
                </a:solidFill>
                <a:effectLst/>
                <a:latin typeface="Calibri" panose="020F0502020204030204" pitchFamily="34" charset="0"/>
                <a:ea typeface="Calibri" panose="020F0502020204030204" pitchFamily="34" charset="0"/>
                <a:cs typeface="Calibri" panose="020F0502020204030204" pitchFamily="34" charset="0"/>
              </a:rPr>
              <a:t>ACT’s Welsh Language Strategy</a:t>
            </a:r>
          </a:p>
        </p:txBody>
      </p:sp>
      <p:sp>
        <p:nvSpPr>
          <p:cNvPr id="6" name="Content Placeholder 2">
            <a:extLst>
              <a:ext uri="{FF2B5EF4-FFF2-40B4-BE49-F238E27FC236}">
                <a16:creationId xmlns:a16="http://schemas.microsoft.com/office/drawing/2014/main" id="{8EBB5E02-9049-4973-B988-9FEA3321291E}"/>
              </a:ext>
            </a:extLst>
          </p:cNvPr>
          <p:cNvSpPr txBox="1">
            <a:spLocks/>
          </p:cNvSpPr>
          <p:nvPr/>
        </p:nvSpPr>
        <p:spPr>
          <a:xfrm>
            <a:off x="300633" y="1134098"/>
            <a:ext cx="4968000" cy="4777086"/>
          </a:xfrm>
          <a:prstGeom prst="rect">
            <a:avLst/>
          </a:prstGeom>
        </p:spPr>
        <p:txBody>
          <a:bodyPr vert="horz" lIns="91440" tIns="45720" rIns="91440" bIns="45720" rtlCol="0">
            <a:normAutofit/>
          </a:bodyPr>
          <a:lstStyle>
            <a:lvl1pPr marL="0" indent="0" algn="l" defTabSz="914377" rtl="0" eaLnBrk="1" latinLnBrk="0" hangingPunct="1">
              <a:lnSpc>
                <a:spcPct val="200000"/>
              </a:lnSpc>
              <a:spcBef>
                <a:spcPts val="1000"/>
              </a:spcBef>
              <a:buFont typeface="Arial" panose="020B0604020202020204" pitchFamily="34" charset="0"/>
              <a:buNone/>
              <a:defRPr sz="2800" b="0" i="0" kern="1200">
                <a:solidFill>
                  <a:schemeClr val="accent6"/>
                </a:solidFill>
                <a:latin typeface="+mj-lt"/>
                <a:ea typeface="+mn-ea"/>
                <a:cs typeface="Calibri" panose="020F0502020204030204" pitchFamily="34" charset="0"/>
              </a:defRPr>
            </a:lvl1pPr>
            <a:lvl2pPr marL="685783"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2pPr>
            <a:lvl3pPr marL="1142971"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3pPr>
            <a:lvl4pPr marL="1600160" indent="-228594" algn="l" defTabSz="914377" rtl="0" eaLnBrk="1" latinLnBrk="0" hangingPunct="1">
              <a:lnSpc>
                <a:spcPct val="150000"/>
              </a:lnSpc>
              <a:spcBef>
                <a:spcPts val="500"/>
              </a:spcBef>
              <a:buFont typeface="Arial" panose="020B0604020202020204" pitchFamily="34" charset="0"/>
              <a:buChar char="•"/>
              <a:defRPr sz="2000" kern="1200">
                <a:solidFill>
                  <a:schemeClr val="accent6"/>
                </a:solidFill>
                <a:latin typeface="+mj-lt"/>
                <a:ea typeface="+mn-ea"/>
                <a:cs typeface="Calibri" panose="020F0502020204030204" pitchFamily="34" charset="0"/>
              </a:defRPr>
            </a:lvl4pPr>
            <a:lvl5pPr marL="2057349" indent="-228594" algn="l" defTabSz="914377" rtl="0" eaLnBrk="1" latinLnBrk="0" hangingPunct="1">
              <a:lnSpc>
                <a:spcPct val="150000"/>
              </a:lnSpc>
              <a:spcBef>
                <a:spcPts val="500"/>
              </a:spcBef>
              <a:buFont typeface="Arial" panose="020B0604020202020204" pitchFamily="34" charset="0"/>
              <a:buChar char="•"/>
              <a:defRPr sz="1800" kern="1200">
                <a:solidFill>
                  <a:schemeClr val="accent6"/>
                </a:solidFill>
                <a:latin typeface="+mj-lt"/>
                <a:ea typeface="+mn-ea"/>
                <a:cs typeface="Calibri" panose="020F050202020403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endParaRPr lang="cy-GB" dirty="0"/>
          </a:p>
        </p:txBody>
      </p:sp>
      <p:sp>
        <p:nvSpPr>
          <p:cNvPr id="8" name="Content Placeholder 2">
            <a:extLst>
              <a:ext uri="{FF2B5EF4-FFF2-40B4-BE49-F238E27FC236}">
                <a16:creationId xmlns:a16="http://schemas.microsoft.com/office/drawing/2014/main" id="{161DFE12-41BF-46AE-9730-D1D9C3AC6E5F}"/>
              </a:ext>
            </a:extLst>
          </p:cNvPr>
          <p:cNvSpPr txBox="1">
            <a:spLocks/>
          </p:cNvSpPr>
          <p:nvPr/>
        </p:nvSpPr>
        <p:spPr>
          <a:xfrm>
            <a:off x="507237" y="1040457"/>
            <a:ext cx="4968000" cy="4777086"/>
          </a:xfrm>
          <a:prstGeom prst="rect">
            <a:avLst/>
          </a:prstGeom>
        </p:spPr>
        <p:txBody>
          <a:bodyPr vert="horz" lIns="91440" tIns="45720" rIns="91440" bIns="45720" rtlCol="0" anchor="t">
            <a:normAutofit fontScale="62500" lnSpcReduction="20000"/>
          </a:bodyPr>
          <a:lstStyle>
            <a:lvl1pPr marL="0" indent="0" algn="l" defTabSz="914377" rtl="0" eaLnBrk="1" latinLnBrk="0" hangingPunct="1">
              <a:lnSpc>
                <a:spcPct val="200000"/>
              </a:lnSpc>
              <a:spcBef>
                <a:spcPts val="1000"/>
              </a:spcBef>
              <a:buFont typeface="Arial" panose="020B0604020202020204" pitchFamily="34" charset="0"/>
              <a:buNone/>
              <a:defRPr sz="2800" b="0" i="0" kern="1200">
                <a:solidFill>
                  <a:schemeClr val="accent6"/>
                </a:solidFill>
                <a:latin typeface="+mj-lt"/>
                <a:ea typeface="+mn-ea"/>
                <a:cs typeface="Calibri" panose="020F0502020204030204" pitchFamily="34" charset="0"/>
              </a:defRPr>
            </a:lvl1pPr>
            <a:lvl2pPr marL="685783"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2pPr>
            <a:lvl3pPr marL="1142971"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3pPr>
            <a:lvl4pPr marL="1600160" indent="-228594" algn="l" defTabSz="914377" rtl="0" eaLnBrk="1" latinLnBrk="0" hangingPunct="1">
              <a:lnSpc>
                <a:spcPct val="150000"/>
              </a:lnSpc>
              <a:spcBef>
                <a:spcPts val="500"/>
              </a:spcBef>
              <a:buFont typeface="Arial" panose="020B0604020202020204" pitchFamily="34" charset="0"/>
              <a:buChar char="•"/>
              <a:defRPr sz="2000" kern="1200">
                <a:solidFill>
                  <a:schemeClr val="accent6"/>
                </a:solidFill>
                <a:latin typeface="+mj-lt"/>
                <a:ea typeface="+mn-ea"/>
                <a:cs typeface="Calibri" panose="020F0502020204030204" pitchFamily="34" charset="0"/>
              </a:defRPr>
            </a:lvl4pPr>
            <a:lvl5pPr marL="2057349" indent="-228594" algn="l" defTabSz="914377" rtl="0" eaLnBrk="1" latinLnBrk="0" hangingPunct="1">
              <a:lnSpc>
                <a:spcPct val="150000"/>
              </a:lnSpc>
              <a:spcBef>
                <a:spcPts val="500"/>
              </a:spcBef>
              <a:buFont typeface="Arial" panose="020B0604020202020204" pitchFamily="34" charset="0"/>
              <a:buChar char="•"/>
              <a:defRPr sz="1800" kern="1200">
                <a:solidFill>
                  <a:schemeClr val="accent6"/>
                </a:solidFill>
                <a:latin typeface="+mj-lt"/>
                <a:ea typeface="+mn-ea"/>
                <a:cs typeface="Calibri" panose="020F050202020403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cy-GB" dirty="0">
                <a:cs typeface="Calibri"/>
              </a:rPr>
              <a:t>Newid y system o roi opsiwn i siaradwyr Cymraeg gwblhau yng Nghymraeg/ ddwyieithog i'w gosod yn awtomatig ar raglen Gymraeg/dwyieithog.</a:t>
            </a:r>
          </a:p>
          <a:p>
            <a:pPr marL="457200" indent="-457200">
              <a:buChar char="•"/>
            </a:pPr>
            <a:r>
              <a:rPr lang="cy-GB" dirty="0">
                <a:cs typeface="Calibri"/>
              </a:rPr>
              <a:t>Gwybodaeth glir i'r rhwydwaith ar ddisgwyliadau wrth gynnwys y Gymraeg yn eu darpariaeth, os yw'r dysgwr yn siarad Cymraeg neu beidio.</a:t>
            </a:r>
            <a:endParaRPr lang="cy-GB" dirty="0"/>
          </a:p>
          <a:p>
            <a:endParaRPr lang="cy-GB" dirty="0"/>
          </a:p>
        </p:txBody>
      </p:sp>
    </p:spTree>
    <p:extLst>
      <p:ext uri="{BB962C8B-B14F-4D97-AF65-F5344CB8AC3E}">
        <p14:creationId xmlns:p14="http://schemas.microsoft.com/office/powerpoint/2010/main" val="24407007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5D544CA-9E8A-4BE3-9F91-E083A52DCE00}"/>
              </a:ext>
            </a:extLst>
          </p:cNvPr>
          <p:cNvSpPr>
            <a:spLocks noGrp="1"/>
          </p:cNvSpPr>
          <p:nvPr>
            <p:ph sz="half" idx="1"/>
          </p:nvPr>
        </p:nvSpPr>
        <p:spPr>
          <a:xfrm>
            <a:off x="6267557" y="1040457"/>
            <a:ext cx="5745767" cy="4777086"/>
          </a:xfrm>
        </p:spPr>
        <p:txBody>
          <a:bodyPr vert="horz" lIns="91440" tIns="45720" rIns="91440" bIns="45720" rtlCol="0" anchor="t">
            <a:normAutofit/>
          </a:bodyPr>
          <a:lstStyle/>
          <a:p>
            <a:pPr marL="457200" indent="-457200">
              <a:buFont typeface="Arial" panose="020B0604020202020204" pitchFamily="34" charset="0"/>
              <a:buChar char="•"/>
            </a:pPr>
            <a:r>
              <a:rPr lang="cy-GB" sz="1900" dirty="0" err="1">
                <a:solidFill>
                  <a:srgbClr val="39364F"/>
                </a:solidFill>
                <a:cs typeface="Calibri"/>
              </a:rPr>
              <a:t>Hire</a:t>
            </a:r>
            <a:r>
              <a:rPr lang="cy-GB" sz="1900" dirty="0">
                <a:solidFill>
                  <a:srgbClr val="39364F"/>
                </a:solidFill>
                <a:cs typeface="Calibri"/>
              </a:rPr>
              <a:t> </a:t>
            </a:r>
            <a:r>
              <a:rPr lang="cy-GB" sz="1900" dirty="0" err="1">
                <a:solidFill>
                  <a:srgbClr val="39364F"/>
                </a:solidFill>
                <a:cs typeface="Calibri"/>
              </a:rPr>
              <a:t>two</a:t>
            </a:r>
            <a:r>
              <a:rPr lang="cy-GB" sz="1900" dirty="0">
                <a:solidFill>
                  <a:srgbClr val="39364F"/>
                </a:solidFill>
                <a:cs typeface="Calibri"/>
              </a:rPr>
              <a:t> Welsh </a:t>
            </a:r>
            <a:r>
              <a:rPr lang="cy-GB" sz="1900" dirty="0" err="1">
                <a:solidFill>
                  <a:srgbClr val="39364F"/>
                </a:solidFill>
                <a:cs typeface="Calibri"/>
              </a:rPr>
              <a:t>assessors</a:t>
            </a:r>
            <a:r>
              <a:rPr lang="cy-GB" sz="1900" dirty="0">
                <a:solidFill>
                  <a:srgbClr val="39364F"/>
                </a:solidFill>
                <a:cs typeface="Calibri"/>
              </a:rPr>
              <a:t>: 1 </a:t>
            </a:r>
            <a:r>
              <a:rPr lang="cy-GB" sz="1900" dirty="0" err="1">
                <a:solidFill>
                  <a:srgbClr val="39364F"/>
                </a:solidFill>
                <a:cs typeface="Calibri"/>
              </a:rPr>
              <a:t>Childcare</a:t>
            </a:r>
            <a:r>
              <a:rPr lang="cy-GB" sz="1900" dirty="0">
                <a:solidFill>
                  <a:srgbClr val="39364F"/>
                </a:solidFill>
                <a:cs typeface="Calibri"/>
              </a:rPr>
              <a:t> &amp; 1 STLS (</a:t>
            </a:r>
            <a:r>
              <a:rPr lang="cy-GB" sz="1900" dirty="0" err="1">
                <a:solidFill>
                  <a:srgbClr val="39364F"/>
                </a:solidFill>
                <a:cs typeface="Calibri"/>
              </a:rPr>
              <a:t>Education</a:t>
            </a:r>
            <a:r>
              <a:rPr lang="cy-GB" sz="1900" dirty="0">
                <a:solidFill>
                  <a:srgbClr val="39364F"/>
                </a:solidFill>
                <a:cs typeface="Calibri"/>
              </a:rPr>
              <a:t>)</a:t>
            </a:r>
          </a:p>
          <a:p>
            <a:pPr marL="457200" indent="-457200">
              <a:buFont typeface="Arial" panose="020B0604020202020204" pitchFamily="34" charset="0"/>
              <a:buChar char="•"/>
            </a:pPr>
            <a:r>
              <a:rPr lang="cy-GB" sz="1900" dirty="0">
                <a:solidFill>
                  <a:srgbClr val="39364F"/>
                </a:solidFill>
                <a:cs typeface="Calibri"/>
              </a:rPr>
              <a:t>Survey on ACT staff Welsh Language skills</a:t>
            </a:r>
          </a:p>
          <a:p>
            <a:pPr marL="457200" indent="-457200">
              <a:buFont typeface="Arial" panose="020B0604020202020204" pitchFamily="34" charset="0"/>
              <a:buChar char="•"/>
            </a:pPr>
            <a:r>
              <a:rPr lang="cy-GB" sz="1900" dirty="0">
                <a:solidFill>
                  <a:srgbClr val="39364F"/>
                </a:solidFill>
                <a:cs typeface="Calibri"/>
              </a:rPr>
              <a:t>Learn Welsh training as CPD</a:t>
            </a:r>
          </a:p>
          <a:p>
            <a:pPr marL="457200" indent="-457200">
              <a:buFont typeface="Arial" panose="020B0604020202020204" pitchFamily="34" charset="0"/>
              <a:buChar char="•"/>
            </a:pPr>
            <a:r>
              <a:rPr lang="cy-GB" sz="1900" dirty="0">
                <a:solidFill>
                  <a:srgbClr val="39364F"/>
                </a:solidFill>
                <a:cs typeface="Calibri"/>
              </a:rPr>
              <a:t>Coleg Cymraeg Cenedlaethol </a:t>
            </a:r>
            <a:r>
              <a:rPr lang="cy-GB" sz="1900" dirty="0" err="1">
                <a:solidFill>
                  <a:srgbClr val="39364F"/>
                </a:solidFill>
                <a:cs typeface="Calibri"/>
              </a:rPr>
              <a:t>training</a:t>
            </a:r>
            <a:r>
              <a:rPr lang="cy-GB" sz="1900" dirty="0">
                <a:solidFill>
                  <a:srgbClr val="39364F"/>
                </a:solidFill>
                <a:cs typeface="Calibri"/>
              </a:rPr>
              <a:t> to </a:t>
            </a:r>
            <a:r>
              <a:rPr lang="cy-GB" sz="1900" dirty="0" err="1">
                <a:solidFill>
                  <a:srgbClr val="39364F"/>
                </a:solidFill>
                <a:cs typeface="Calibri"/>
              </a:rPr>
              <a:t>naturally</a:t>
            </a:r>
            <a:r>
              <a:rPr lang="cy-GB" sz="1900" dirty="0">
                <a:solidFill>
                  <a:srgbClr val="39364F"/>
                </a:solidFill>
                <a:cs typeface="Calibri"/>
              </a:rPr>
              <a:t> </a:t>
            </a:r>
            <a:r>
              <a:rPr lang="cy-GB" sz="1900" dirty="0" err="1">
                <a:solidFill>
                  <a:srgbClr val="39364F"/>
                </a:solidFill>
                <a:cs typeface="Calibri"/>
              </a:rPr>
              <a:t>embed</a:t>
            </a:r>
            <a:r>
              <a:rPr lang="cy-GB" sz="1900" dirty="0">
                <a:solidFill>
                  <a:srgbClr val="39364F"/>
                </a:solidFill>
                <a:cs typeface="Calibri"/>
              </a:rPr>
              <a:t> Welsh </a:t>
            </a:r>
            <a:endParaRPr lang="cy-GB" sz="1900" dirty="0">
              <a:solidFill>
                <a:srgbClr val="39364F"/>
              </a:solidFill>
            </a:endParaRPr>
          </a:p>
        </p:txBody>
      </p:sp>
      <p:sp>
        <p:nvSpPr>
          <p:cNvPr id="4" name="Text Placeholder 3">
            <a:extLst>
              <a:ext uri="{FF2B5EF4-FFF2-40B4-BE49-F238E27FC236}">
                <a16:creationId xmlns:a16="http://schemas.microsoft.com/office/drawing/2014/main" id="{21024D94-6084-4BF8-AC2E-A9725CBF3300}"/>
              </a:ext>
            </a:extLst>
          </p:cNvPr>
          <p:cNvSpPr>
            <a:spLocks noGrp="1"/>
          </p:cNvSpPr>
          <p:nvPr>
            <p:ph type="body" sz="quarter" idx="17"/>
          </p:nvPr>
        </p:nvSpPr>
        <p:spPr>
          <a:xfrm>
            <a:off x="309668" y="272534"/>
            <a:ext cx="5453316" cy="771579"/>
          </a:xfrm>
        </p:spPr>
        <p:txBody>
          <a:bodyPr/>
          <a:lstStyle/>
          <a:p>
            <a:pPr>
              <a:lnSpc>
                <a:spcPct val="150000"/>
              </a:lnSpc>
            </a:pPr>
            <a:r>
              <a:rPr lang="en-GB" dirty="0">
                <a:solidFill>
                  <a:srgbClr val="593799"/>
                </a:solidFill>
                <a:latin typeface="Calibri"/>
                <a:ea typeface="Calibri" panose="020F0502020204030204" pitchFamily="34" charset="0"/>
                <a:cs typeface="Calibri"/>
              </a:rPr>
              <a:t>Hyder staff</a:t>
            </a:r>
            <a:r>
              <a:rPr lang="en-GB" sz="2800" dirty="0">
                <a:solidFill>
                  <a:srgbClr val="593799"/>
                </a:solidFill>
                <a:effectLst/>
                <a:latin typeface="Calibri"/>
                <a:ea typeface="Calibri" panose="020F0502020204030204" pitchFamily="34" charset="0"/>
                <a:cs typeface="Calibri"/>
              </a:rPr>
              <a:t> ac </a:t>
            </a:r>
            <a:r>
              <a:rPr lang="en-GB" sz="2800" dirty="0" err="1">
                <a:solidFill>
                  <a:srgbClr val="593799"/>
                </a:solidFill>
                <a:effectLst/>
                <a:latin typeface="Calibri"/>
                <a:ea typeface="Calibri" panose="020F0502020204030204" pitchFamily="34" charset="0"/>
                <a:cs typeface="Calibri"/>
              </a:rPr>
              <a:t>hyfforddiant</a:t>
            </a:r>
            <a:endParaRPr lang="en-GB" sz="2800" dirty="0">
              <a:solidFill>
                <a:srgbClr val="593799"/>
              </a:solidFill>
              <a:effectLst/>
              <a:latin typeface="Calibri"/>
              <a:ea typeface="Calibri" panose="020F0502020204030204" pitchFamily="34" charset="0"/>
              <a:cs typeface="Calibri"/>
            </a:endParaRPr>
          </a:p>
        </p:txBody>
      </p:sp>
      <p:sp>
        <p:nvSpPr>
          <p:cNvPr id="5" name="Title 4">
            <a:extLst>
              <a:ext uri="{FF2B5EF4-FFF2-40B4-BE49-F238E27FC236}">
                <a16:creationId xmlns:a16="http://schemas.microsoft.com/office/drawing/2014/main" id="{01A5B351-5CDD-4F1E-8A0D-02CE142775CB}"/>
              </a:ext>
            </a:extLst>
          </p:cNvPr>
          <p:cNvSpPr>
            <a:spLocks noGrp="1"/>
          </p:cNvSpPr>
          <p:nvPr>
            <p:ph type="title"/>
          </p:nvPr>
        </p:nvSpPr>
        <p:spPr>
          <a:xfrm>
            <a:off x="6267558" y="244592"/>
            <a:ext cx="5285669" cy="774457"/>
          </a:xfrm>
        </p:spPr>
        <p:txBody>
          <a:bodyPr/>
          <a:lstStyle/>
          <a:p>
            <a:pPr>
              <a:lnSpc>
                <a:spcPct val="150000"/>
              </a:lnSpc>
            </a:pPr>
            <a:r>
              <a:rPr lang="en-GB" dirty="0">
                <a:solidFill>
                  <a:srgbClr val="39364F"/>
                </a:solidFill>
                <a:latin typeface="Calibri"/>
                <a:ea typeface="Calibri" panose="020F0502020204030204" pitchFamily="34" charset="0"/>
                <a:cs typeface="Calibri"/>
              </a:rPr>
              <a:t>Staff confidence and training</a:t>
            </a:r>
            <a:endParaRPr lang="en-GB" sz="2800" dirty="0">
              <a:solidFill>
                <a:srgbClr val="39364F"/>
              </a:solidFill>
              <a:effectLst/>
              <a:latin typeface="Calibri"/>
              <a:ea typeface="Calibri" panose="020F0502020204030204" pitchFamily="34" charset="0"/>
              <a:cs typeface="Calibri"/>
            </a:endParaRPr>
          </a:p>
        </p:txBody>
      </p:sp>
      <p:sp>
        <p:nvSpPr>
          <p:cNvPr id="8" name="Content Placeholder 2">
            <a:extLst>
              <a:ext uri="{FF2B5EF4-FFF2-40B4-BE49-F238E27FC236}">
                <a16:creationId xmlns:a16="http://schemas.microsoft.com/office/drawing/2014/main" id="{161DFE12-41BF-46AE-9730-D1D9C3AC6E5F}"/>
              </a:ext>
            </a:extLst>
          </p:cNvPr>
          <p:cNvSpPr txBox="1">
            <a:spLocks/>
          </p:cNvSpPr>
          <p:nvPr/>
        </p:nvSpPr>
        <p:spPr>
          <a:xfrm>
            <a:off x="507237" y="1040457"/>
            <a:ext cx="5325481" cy="4777086"/>
          </a:xfrm>
          <a:prstGeom prst="rect">
            <a:avLst/>
          </a:prstGeom>
        </p:spPr>
        <p:txBody>
          <a:bodyPr vert="horz" lIns="91440" tIns="45720" rIns="91440" bIns="45720" rtlCol="0" anchor="t">
            <a:normAutofit fontScale="92500"/>
          </a:bodyPr>
          <a:lstStyle>
            <a:lvl1pPr marL="0" indent="0" algn="l" defTabSz="914377" rtl="0" eaLnBrk="1" latinLnBrk="0" hangingPunct="1">
              <a:lnSpc>
                <a:spcPct val="200000"/>
              </a:lnSpc>
              <a:spcBef>
                <a:spcPts val="1000"/>
              </a:spcBef>
              <a:buFont typeface="Arial" panose="020B0604020202020204" pitchFamily="34" charset="0"/>
              <a:buNone/>
              <a:defRPr sz="2800" b="0" i="0" kern="1200">
                <a:solidFill>
                  <a:schemeClr val="accent6"/>
                </a:solidFill>
                <a:latin typeface="+mj-lt"/>
                <a:ea typeface="+mn-ea"/>
                <a:cs typeface="Calibri" panose="020F0502020204030204" pitchFamily="34" charset="0"/>
              </a:defRPr>
            </a:lvl1pPr>
            <a:lvl2pPr marL="685783"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2pPr>
            <a:lvl3pPr marL="1142971"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3pPr>
            <a:lvl4pPr marL="1600160" indent="-228594" algn="l" defTabSz="914377" rtl="0" eaLnBrk="1" latinLnBrk="0" hangingPunct="1">
              <a:lnSpc>
                <a:spcPct val="150000"/>
              </a:lnSpc>
              <a:spcBef>
                <a:spcPts val="500"/>
              </a:spcBef>
              <a:buFont typeface="Arial" panose="020B0604020202020204" pitchFamily="34" charset="0"/>
              <a:buChar char="•"/>
              <a:defRPr sz="2000" kern="1200">
                <a:solidFill>
                  <a:schemeClr val="accent6"/>
                </a:solidFill>
                <a:latin typeface="+mj-lt"/>
                <a:ea typeface="+mn-ea"/>
                <a:cs typeface="Calibri" panose="020F0502020204030204" pitchFamily="34" charset="0"/>
              </a:defRPr>
            </a:lvl4pPr>
            <a:lvl5pPr marL="2057349" indent="-228594" algn="l" defTabSz="914377" rtl="0" eaLnBrk="1" latinLnBrk="0" hangingPunct="1">
              <a:lnSpc>
                <a:spcPct val="150000"/>
              </a:lnSpc>
              <a:spcBef>
                <a:spcPts val="500"/>
              </a:spcBef>
              <a:buFont typeface="Arial" panose="020B0604020202020204" pitchFamily="34" charset="0"/>
              <a:buChar char="•"/>
              <a:defRPr sz="1800" kern="1200">
                <a:solidFill>
                  <a:schemeClr val="accent6"/>
                </a:solidFill>
                <a:latin typeface="+mj-lt"/>
                <a:ea typeface="+mn-ea"/>
                <a:cs typeface="Calibri" panose="020F050202020403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cy-GB" sz="2000" dirty="0">
                <a:cs typeface="Calibri"/>
              </a:rPr>
              <a:t>Cyflogi dau asesydd Cymraeg: 1 Gofal Plant ac 1 CDAY (Addysg)</a:t>
            </a:r>
          </a:p>
          <a:p>
            <a:pPr marL="457200" indent="-457200">
              <a:buFont typeface="Arial" panose="020B0604020202020204" pitchFamily="34" charset="0"/>
              <a:buChar char="•"/>
            </a:pPr>
            <a:r>
              <a:rPr lang="cy-GB" sz="2000" dirty="0">
                <a:cs typeface="Calibri"/>
              </a:rPr>
              <a:t>Arolwg ar sgiliau iaith Gymraeg staff ACT</a:t>
            </a:r>
            <a:endParaRPr lang="cy-GB" dirty="0"/>
          </a:p>
          <a:p>
            <a:pPr marL="457200" indent="-457200">
              <a:buFont typeface="Arial" panose="020B0604020202020204" pitchFamily="34" charset="0"/>
              <a:buChar char="•"/>
            </a:pPr>
            <a:r>
              <a:rPr lang="cy-GB" sz="2000" dirty="0">
                <a:cs typeface="Calibri"/>
              </a:rPr>
              <a:t>Hyfforddiant Dysgu Cymraeg Gwaith ar CDP</a:t>
            </a:r>
          </a:p>
          <a:p>
            <a:pPr marL="457200" indent="-457200">
              <a:buFont typeface="Arial" panose="020B0604020202020204" pitchFamily="34" charset="0"/>
              <a:buChar char="•"/>
            </a:pPr>
            <a:r>
              <a:rPr lang="cy-GB" sz="2000" dirty="0">
                <a:cs typeface="Calibri"/>
              </a:rPr>
              <a:t>Hyfforddiant Coleg Cymraeg Cenedlaethol i fewnosod y Gymraeg mewn ffordd naturiol</a:t>
            </a:r>
          </a:p>
        </p:txBody>
      </p:sp>
      <p:pic>
        <p:nvPicPr>
          <p:cNvPr id="3" name="Picture 2">
            <a:extLst>
              <a:ext uri="{FF2B5EF4-FFF2-40B4-BE49-F238E27FC236}">
                <a16:creationId xmlns:a16="http://schemas.microsoft.com/office/drawing/2014/main" id="{689B50BB-D274-8BD5-E192-AF02759BA929}"/>
              </a:ext>
            </a:extLst>
          </p:cNvPr>
          <p:cNvPicPr>
            <a:picLocks noChangeAspect="1"/>
          </p:cNvPicPr>
          <p:nvPr/>
        </p:nvPicPr>
        <p:blipFill>
          <a:blip r:embed="rId2"/>
          <a:stretch>
            <a:fillRect/>
          </a:stretch>
        </p:blipFill>
        <p:spPr>
          <a:xfrm>
            <a:off x="2163410" y="5469878"/>
            <a:ext cx="8203848" cy="1327503"/>
          </a:xfrm>
          <a:prstGeom prst="rect">
            <a:avLst/>
          </a:prstGeom>
        </p:spPr>
      </p:pic>
    </p:spTree>
    <p:extLst>
      <p:ext uri="{BB962C8B-B14F-4D97-AF65-F5344CB8AC3E}">
        <p14:creationId xmlns:p14="http://schemas.microsoft.com/office/powerpoint/2010/main" val="10739105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5D544CA-9E8A-4BE3-9F91-E083A52DCE00}"/>
              </a:ext>
            </a:extLst>
          </p:cNvPr>
          <p:cNvSpPr>
            <a:spLocks noGrp="1"/>
          </p:cNvSpPr>
          <p:nvPr>
            <p:ph sz="half" idx="1"/>
          </p:nvPr>
        </p:nvSpPr>
        <p:spPr>
          <a:xfrm>
            <a:off x="6267558" y="1134098"/>
            <a:ext cx="4968000" cy="4777086"/>
          </a:xfrm>
        </p:spPr>
        <p:txBody>
          <a:bodyPr vert="horz" lIns="91440" tIns="45720" rIns="91440" bIns="45720" rtlCol="0" anchor="t">
            <a:normAutofit/>
          </a:bodyPr>
          <a:lstStyle/>
          <a:p>
            <a:pPr marL="457200" indent="-457200">
              <a:buFont typeface="Arial" panose="020B0604020202020204" pitchFamily="34" charset="0"/>
              <a:buChar char="•"/>
            </a:pPr>
            <a:r>
              <a:rPr lang="en-GB" dirty="0">
                <a:cs typeface="Calibri"/>
              </a:rPr>
              <a:t>Includes information on:</a:t>
            </a:r>
          </a:p>
          <a:p>
            <a:pPr marL="1142983" lvl="1" indent="-457200"/>
            <a:r>
              <a:rPr lang="en-GB" dirty="0">
                <a:cs typeface="Calibri"/>
              </a:rPr>
              <a:t>Prentis-</a:t>
            </a:r>
            <a:r>
              <a:rPr lang="en-GB" dirty="0" err="1">
                <a:cs typeface="Calibri"/>
              </a:rPr>
              <a:t>iaith</a:t>
            </a:r>
            <a:endParaRPr lang="en-GB" dirty="0">
              <a:cs typeface="Calibri"/>
            </a:endParaRPr>
          </a:p>
          <a:p>
            <a:pPr marL="1142983" lvl="1" indent="-457200"/>
            <a:r>
              <a:rPr lang="en-GB" dirty="0">
                <a:cs typeface="Calibri"/>
              </a:rPr>
              <a:t>Competitions</a:t>
            </a:r>
          </a:p>
          <a:p>
            <a:pPr marL="1142983" lvl="1" indent="-457200"/>
            <a:r>
              <a:rPr lang="en-GB" dirty="0">
                <a:cs typeface="Calibri"/>
              </a:rPr>
              <a:t>Translation</a:t>
            </a:r>
          </a:p>
          <a:p>
            <a:pPr marL="1142983" lvl="1" indent="-457200"/>
            <a:r>
              <a:rPr lang="en-GB" dirty="0">
                <a:cs typeface="Calibri"/>
              </a:rPr>
              <a:t>Resources</a:t>
            </a:r>
          </a:p>
          <a:p>
            <a:pPr marL="1142983" lvl="1" indent="-457200"/>
            <a:r>
              <a:rPr lang="en-GB" dirty="0">
                <a:cs typeface="Calibri"/>
              </a:rPr>
              <a:t>Training</a:t>
            </a:r>
          </a:p>
          <a:p>
            <a:endParaRPr lang="en-GB" dirty="0"/>
          </a:p>
          <a:p>
            <a:endParaRPr lang="cy-GB" dirty="0"/>
          </a:p>
        </p:txBody>
      </p:sp>
      <p:sp>
        <p:nvSpPr>
          <p:cNvPr id="3" name="Content Placeholder 2">
            <a:extLst>
              <a:ext uri="{FF2B5EF4-FFF2-40B4-BE49-F238E27FC236}">
                <a16:creationId xmlns:a16="http://schemas.microsoft.com/office/drawing/2014/main" id="{B71C73A9-8B6F-4A17-BC62-ED7B55F3E3D4}"/>
              </a:ext>
            </a:extLst>
          </p:cNvPr>
          <p:cNvSpPr>
            <a:spLocks noGrp="1"/>
          </p:cNvSpPr>
          <p:nvPr>
            <p:ph sz="half" idx="2"/>
          </p:nvPr>
        </p:nvSpPr>
        <p:spPr>
          <a:xfrm>
            <a:off x="2021257" y="5621748"/>
            <a:ext cx="8492602" cy="578872"/>
          </a:xfrm>
        </p:spPr>
        <p:txBody>
          <a:bodyPr>
            <a:normAutofit fontScale="62500" lnSpcReduction="20000"/>
          </a:bodyPr>
          <a:lstStyle/>
          <a:p>
            <a:r>
              <a:rPr lang="cy-GB" dirty="0">
                <a:hlinkClick r:id="rId2"/>
              </a:rPr>
              <a:t>https://acttraining.sharepoint.com/sites/PortholCymreictodACTWelshportal</a:t>
            </a:r>
            <a:r>
              <a:rPr lang="cy-GB" dirty="0"/>
              <a:t> </a:t>
            </a:r>
          </a:p>
        </p:txBody>
      </p:sp>
      <p:sp>
        <p:nvSpPr>
          <p:cNvPr id="4" name="Text Placeholder 3">
            <a:extLst>
              <a:ext uri="{FF2B5EF4-FFF2-40B4-BE49-F238E27FC236}">
                <a16:creationId xmlns:a16="http://schemas.microsoft.com/office/drawing/2014/main" id="{21024D94-6084-4BF8-AC2E-A9725CBF3300}"/>
              </a:ext>
            </a:extLst>
          </p:cNvPr>
          <p:cNvSpPr>
            <a:spLocks noGrp="1"/>
          </p:cNvSpPr>
          <p:nvPr>
            <p:ph type="body" sz="quarter" idx="17"/>
          </p:nvPr>
        </p:nvSpPr>
        <p:spPr>
          <a:xfrm>
            <a:off x="309668" y="272534"/>
            <a:ext cx="5453316" cy="771579"/>
          </a:xfrm>
        </p:spPr>
        <p:txBody>
          <a:bodyPr/>
          <a:lstStyle/>
          <a:p>
            <a:r>
              <a:rPr lang="en-GB" dirty="0" err="1"/>
              <a:t>Porthol</a:t>
            </a:r>
            <a:r>
              <a:rPr lang="en-GB" dirty="0"/>
              <a:t> </a:t>
            </a:r>
            <a:r>
              <a:rPr lang="en-GB" dirty="0" err="1"/>
              <a:t>Cymreictod</a:t>
            </a:r>
            <a:r>
              <a:rPr lang="en-GB" dirty="0"/>
              <a:t> ACT</a:t>
            </a:r>
            <a:endParaRPr lang="cy-GB" dirty="0"/>
          </a:p>
        </p:txBody>
      </p:sp>
      <p:sp>
        <p:nvSpPr>
          <p:cNvPr id="5" name="Title 4">
            <a:extLst>
              <a:ext uri="{FF2B5EF4-FFF2-40B4-BE49-F238E27FC236}">
                <a16:creationId xmlns:a16="http://schemas.microsoft.com/office/drawing/2014/main" id="{01A5B351-5CDD-4F1E-8A0D-02CE142775CB}"/>
              </a:ext>
            </a:extLst>
          </p:cNvPr>
          <p:cNvSpPr>
            <a:spLocks noGrp="1"/>
          </p:cNvSpPr>
          <p:nvPr>
            <p:ph type="title"/>
          </p:nvPr>
        </p:nvSpPr>
        <p:spPr>
          <a:xfrm>
            <a:off x="6267558" y="244592"/>
            <a:ext cx="5285669" cy="774457"/>
          </a:xfrm>
        </p:spPr>
        <p:txBody>
          <a:bodyPr/>
          <a:lstStyle/>
          <a:p>
            <a:r>
              <a:rPr lang="en-GB" dirty="0"/>
              <a:t>ACT Welsh Portal</a:t>
            </a:r>
            <a:endParaRPr lang="cy-GB" dirty="0"/>
          </a:p>
        </p:txBody>
      </p:sp>
      <p:sp>
        <p:nvSpPr>
          <p:cNvPr id="6" name="Content Placeholder 2">
            <a:extLst>
              <a:ext uri="{FF2B5EF4-FFF2-40B4-BE49-F238E27FC236}">
                <a16:creationId xmlns:a16="http://schemas.microsoft.com/office/drawing/2014/main" id="{8EBB5E02-9049-4973-B988-9FEA3321291E}"/>
              </a:ext>
            </a:extLst>
          </p:cNvPr>
          <p:cNvSpPr txBox="1">
            <a:spLocks/>
          </p:cNvSpPr>
          <p:nvPr/>
        </p:nvSpPr>
        <p:spPr>
          <a:xfrm>
            <a:off x="300633" y="1134098"/>
            <a:ext cx="4968000" cy="4777086"/>
          </a:xfrm>
          <a:prstGeom prst="rect">
            <a:avLst/>
          </a:prstGeom>
        </p:spPr>
        <p:txBody>
          <a:bodyPr vert="horz" lIns="91440" tIns="45720" rIns="91440" bIns="45720" rtlCol="0">
            <a:normAutofit/>
          </a:bodyPr>
          <a:lstStyle>
            <a:lvl1pPr marL="0" indent="0" algn="l" defTabSz="914377" rtl="0" eaLnBrk="1" latinLnBrk="0" hangingPunct="1">
              <a:lnSpc>
                <a:spcPct val="200000"/>
              </a:lnSpc>
              <a:spcBef>
                <a:spcPts val="1000"/>
              </a:spcBef>
              <a:buFont typeface="Arial" panose="020B0604020202020204" pitchFamily="34" charset="0"/>
              <a:buNone/>
              <a:defRPr sz="2800" b="0" i="0" kern="1200">
                <a:solidFill>
                  <a:schemeClr val="accent6"/>
                </a:solidFill>
                <a:latin typeface="+mj-lt"/>
                <a:ea typeface="+mn-ea"/>
                <a:cs typeface="Calibri" panose="020F0502020204030204" pitchFamily="34" charset="0"/>
              </a:defRPr>
            </a:lvl1pPr>
            <a:lvl2pPr marL="685783"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2pPr>
            <a:lvl3pPr marL="1142971"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3pPr>
            <a:lvl4pPr marL="1600160" indent="-228594" algn="l" defTabSz="914377" rtl="0" eaLnBrk="1" latinLnBrk="0" hangingPunct="1">
              <a:lnSpc>
                <a:spcPct val="150000"/>
              </a:lnSpc>
              <a:spcBef>
                <a:spcPts val="500"/>
              </a:spcBef>
              <a:buFont typeface="Arial" panose="020B0604020202020204" pitchFamily="34" charset="0"/>
              <a:buChar char="•"/>
              <a:defRPr sz="2000" kern="1200">
                <a:solidFill>
                  <a:schemeClr val="accent6"/>
                </a:solidFill>
                <a:latin typeface="+mj-lt"/>
                <a:ea typeface="+mn-ea"/>
                <a:cs typeface="Calibri" panose="020F0502020204030204" pitchFamily="34" charset="0"/>
              </a:defRPr>
            </a:lvl4pPr>
            <a:lvl5pPr marL="2057349" indent="-228594" algn="l" defTabSz="914377" rtl="0" eaLnBrk="1" latinLnBrk="0" hangingPunct="1">
              <a:lnSpc>
                <a:spcPct val="150000"/>
              </a:lnSpc>
              <a:spcBef>
                <a:spcPts val="500"/>
              </a:spcBef>
              <a:buFont typeface="Arial" panose="020B0604020202020204" pitchFamily="34" charset="0"/>
              <a:buChar char="•"/>
              <a:defRPr sz="1800" kern="1200">
                <a:solidFill>
                  <a:schemeClr val="accent6"/>
                </a:solidFill>
                <a:latin typeface="+mj-lt"/>
                <a:ea typeface="+mn-ea"/>
                <a:cs typeface="Calibri" panose="020F050202020403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endParaRPr lang="cy-GB" dirty="0"/>
          </a:p>
        </p:txBody>
      </p:sp>
      <p:sp>
        <p:nvSpPr>
          <p:cNvPr id="8" name="Content Placeholder 2">
            <a:extLst>
              <a:ext uri="{FF2B5EF4-FFF2-40B4-BE49-F238E27FC236}">
                <a16:creationId xmlns:a16="http://schemas.microsoft.com/office/drawing/2014/main" id="{161DFE12-41BF-46AE-9730-D1D9C3AC6E5F}"/>
              </a:ext>
            </a:extLst>
          </p:cNvPr>
          <p:cNvSpPr txBox="1">
            <a:spLocks/>
          </p:cNvSpPr>
          <p:nvPr/>
        </p:nvSpPr>
        <p:spPr>
          <a:xfrm>
            <a:off x="507237" y="1040457"/>
            <a:ext cx="4968000" cy="4777086"/>
          </a:xfrm>
          <a:prstGeom prst="rect">
            <a:avLst/>
          </a:prstGeom>
        </p:spPr>
        <p:txBody>
          <a:bodyPr vert="horz" lIns="91440" tIns="45720" rIns="91440" bIns="45720" rtlCol="0" anchor="t">
            <a:normAutofit/>
          </a:bodyPr>
          <a:lstStyle>
            <a:lvl1pPr marL="0" indent="0" algn="l" defTabSz="914377" rtl="0" eaLnBrk="1" latinLnBrk="0" hangingPunct="1">
              <a:lnSpc>
                <a:spcPct val="200000"/>
              </a:lnSpc>
              <a:spcBef>
                <a:spcPts val="1000"/>
              </a:spcBef>
              <a:buFont typeface="Arial" panose="020B0604020202020204" pitchFamily="34" charset="0"/>
              <a:buNone/>
              <a:defRPr sz="2800" b="0" i="0" kern="1200">
                <a:solidFill>
                  <a:schemeClr val="accent6"/>
                </a:solidFill>
                <a:latin typeface="+mj-lt"/>
                <a:ea typeface="+mn-ea"/>
                <a:cs typeface="Calibri" panose="020F0502020204030204" pitchFamily="34" charset="0"/>
              </a:defRPr>
            </a:lvl1pPr>
            <a:lvl2pPr marL="685783"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2pPr>
            <a:lvl3pPr marL="1142971"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3pPr>
            <a:lvl4pPr marL="1600160" indent="-228594" algn="l" defTabSz="914377" rtl="0" eaLnBrk="1" latinLnBrk="0" hangingPunct="1">
              <a:lnSpc>
                <a:spcPct val="150000"/>
              </a:lnSpc>
              <a:spcBef>
                <a:spcPts val="500"/>
              </a:spcBef>
              <a:buFont typeface="Arial" panose="020B0604020202020204" pitchFamily="34" charset="0"/>
              <a:buChar char="•"/>
              <a:defRPr sz="2000" kern="1200">
                <a:solidFill>
                  <a:schemeClr val="accent6"/>
                </a:solidFill>
                <a:latin typeface="+mj-lt"/>
                <a:ea typeface="+mn-ea"/>
                <a:cs typeface="Calibri" panose="020F0502020204030204" pitchFamily="34" charset="0"/>
              </a:defRPr>
            </a:lvl4pPr>
            <a:lvl5pPr marL="2057349" indent="-228594" algn="l" defTabSz="914377" rtl="0" eaLnBrk="1" latinLnBrk="0" hangingPunct="1">
              <a:lnSpc>
                <a:spcPct val="150000"/>
              </a:lnSpc>
              <a:spcBef>
                <a:spcPts val="500"/>
              </a:spcBef>
              <a:buFont typeface="Arial" panose="020B0604020202020204" pitchFamily="34" charset="0"/>
              <a:buChar char="•"/>
              <a:defRPr sz="1800" kern="1200">
                <a:solidFill>
                  <a:schemeClr val="accent6"/>
                </a:solidFill>
                <a:latin typeface="+mj-lt"/>
                <a:ea typeface="+mn-ea"/>
                <a:cs typeface="Calibri" panose="020F050202020403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en-GB" dirty="0" err="1">
                <a:cs typeface="Calibri"/>
              </a:rPr>
              <a:t>Cynnwys</a:t>
            </a:r>
            <a:r>
              <a:rPr lang="en-GB" dirty="0">
                <a:cs typeface="Calibri"/>
              </a:rPr>
              <a:t> </a:t>
            </a:r>
            <a:r>
              <a:rPr lang="en-GB" dirty="0" err="1">
                <a:cs typeface="Calibri"/>
              </a:rPr>
              <a:t>gwybodaeth</a:t>
            </a:r>
            <a:r>
              <a:rPr lang="en-GB" dirty="0">
                <a:cs typeface="Calibri"/>
              </a:rPr>
              <a:t> am:</a:t>
            </a:r>
          </a:p>
          <a:p>
            <a:pPr marL="1142983" lvl="1" indent="-457200"/>
            <a:r>
              <a:rPr lang="en-GB" dirty="0">
                <a:cs typeface="Calibri"/>
              </a:rPr>
              <a:t>Prentis-</a:t>
            </a:r>
            <a:r>
              <a:rPr lang="en-GB" dirty="0" err="1">
                <a:cs typeface="Calibri"/>
              </a:rPr>
              <a:t>iaith</a:t>
            </a:r>
            <a:endParaRPr lang="en-GB" dirty="0">
              <a:cs typeface="Calibri"/>
            </a:endParaRPr>
          </a:p>
          <a:p>
            <a:pPr marL="1142983" lvl="1" indent="-457200"/>
            <a:r>
              <a:rPr lang="en-GB" dirty="0" err="1">
                <a:cs typeface="Calibri"/>
              </a:rPr>
              <a:t>Cystadleuaethau</a:t>
            </a:r>
            <a:endParaRPr lang="en-GB" dirty="0">
              <a:cs typeface="Calibri"/>
            </a:endParaRPr>
          </a:p>
          <a:p>
            <a:pPr marL="1142983" lvl="1" indent="-457200"/>
            <a:r>
              <a:rPr lang="en-GB" dirty="0" err="1">
                <a:cs typeface="Calibri"/>
              </a:rPr>
              <a:t>Cyfieithu</a:t>
            </a:r>
            <a:endParaRPr lang="en-GB" dirty="0">
              <a:cs typeface="Calibri"/>
            </a:endParaRPr>
          </a:p>
          <a:p>
            <a:pPr marL="1142983" lvl="1" indent="-457200"/>
            <a:r>
              <a:rPr lang="en-GB" dirty="0" err="1">
                <a:cs typeface="Calibri"/>
              </a:rPr>
              <a:t>Adnoddau</a:t>
            </a:r>
            <a:endParaRPr lang="en-GB" dirty="0">
              <a:cs typeface="Calibri"/>
            </a:endParaRPr>
          </a:p>
          <a:p>
            <a:pPr marL="1142983" lvl="1" indent="-457200"/>
            <a:r>
              <a:rPr lang="en-GB" dirty="0" err="1">
                <a:cs typeface="Calibri"/>
              </a:rPr>
              <a:t>Hyfforddiant</a:t>
            </a:r>
            <a:endParaRPr lang="en-GB" dirty="0">
              <a:cs typeface="Calibri"/>
            </a:endParaRPr>
          </a:p>
          <a:p>
            <a:endParaRPr lang="en-GB" dirty="0"/>
          </a:p>
        </p:txBody>
      </p:sp>
    </p:spTree>
    <p:extLst>
      <p:ext uri="{BB962C8B-B14F-4D97-AF65-F5344CB8AC3E}">
        <p14:creationId xmlns:p14="http://schemas.microsoft.com/office/powerpoint/2010/main" val="780883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5D544CA-9E8A-4BE3-9F91-E083A52DCE00}"/>
              </a:ext>
            </a:extLst>
          </p:cNvPr>
          <p:cNvSpPr>
            <a:spLocks noGrp="1"/>
          </p:cNvSpPr>
          <p:nvPr>
            <p:ph sz="half" idx="1"/>
          </p:nvPr>
        </p:nvSpPr>
        <p:spPr>
          <a:xfrm>
            <a:off x="6267557" y="1040457"/>
            <a:ext cx="5745767" cy="4777086"/>
          </a:xfrm>
        </p:spPr>
        <p:txBody>
          <a:bodyPr vert="horz" lIns="91440" tIns="45720" rIns="91440" bIns="45720" rtlCol="0" anchor="t">
            <a:normAutofit/>
          </a:bodyPr>
          <a:lstStyle/>
          <a:p>
            <a:pPr marL="457200" indent="-457200">
              <a:buFont typeface="Arial" panose="020B0604020202020204" pitchFamily="34" charset="0"/>
              <a:buChar char="•"/>
            </a:pPr>
            <a:r>
              <a:rPr lang="cy-GB" sz="2200" dirty="0">
                <a:solidFill>
                  <a:schemeClr val="tx1"/>
                </a:solidFill>
                <a:latin typeface="Calibri"/>
                <a:cs typeface="Calibri"/>
              </a:rPr>
              <a:t>Encourage and support learners to:</a:t>
            </a:r>
          </a:p>
          <a:p>
            <a:pPr marL="1142983" lvl="1" indent="-457200"/>
            <a:r>
              <a:rPr lang="cy-GB" sz="1900" dirty="0">
                <a:solidFill>
                  <a:schemeClr val="tx1"/>
                </a:solidFill>
                <a:latin typeface="Calibri"/>
                <a:cs typeface="Calibri"/>
              </a:rPr>
              <a:t>Naturally use the Welsh skills they have </a:t>
            </a:r>
          </a:p>
          <a:p>
            <a:pPr marL="1142983" lvl="1" indent="-457200"/>
            <a:r>
              <a:rPr lang="cy-GB" sz="1900" dirty="0">
                <a:solidFill>
                  <a:schemeClr val="tx1"/>
                </a:solidFill>
                <a:latin typeface="Calibri"/>
                <a:cs typeface="Calibri"/>
              </a:rPr>
              <a:t>Develop their Welsh language skills </a:t>
            </a:r>
          </a:p>
          <a:p>
            <a:pPr marL="457200" indent="-457200">
              <a:buFont typeface="Arial" panose="020B0604020202020204" pitchFamily="34" charset="0"/>
              <a:buChar char="•"/>
            </a:pPr>
            <a:r>
              <a:rPr lang="cy-GB" sz="2200" dirty="0">
                <a:solidFill>
                  <a:schemeClr val="tx1"/>
                </a:solidFill>
                <a:latin typeface="Calibri"/>
                <a:cs typeface="Calibri"/>
              </a:rPr>
              <a:t>Curriculum matrix</a:t>
            </a:r>
            <a:endParaRPr lang="cy-GB" sz="2200" dirty="0">
              <a:solidFill>
                <a:schemeClr val="tx1"/>
              </a:solidFill>
              <a:latin typeface="Calibri"/>
            </a:endParaRPr>
          </a:p>
          <a:p>
            <a:pPr marL="457200" indent="-457200">
              <a:buFont typeface="Arial" panose="020B0604020202020204" pitchFamily="34" charset="0"/>
              <a:buChar char="•"/>
            </a:pPr>
            <a:r>
              <a:rPr lang="en-GB" sz="2200" dirty="0">
                <a:solidFill>
                  <a:schemeClr val="tx1"/>
                </a:solidFill>
                <a:effectLst/>
                <a:latin typeface="Calibri"/>
                <a:ea typeface="Calibri" panose="020F0502020204030204" pitchFamily="34" charset="0"/>
                <a:cs typeface="Times New Roman"/>
              </a:rPr>
              <a:t>ACT Ambassadors, Big Speak Welsh Challenge, Proud to be Welsh Competition, </a:t>
            </a:r>
            <a:r>
              <a:rPr lang="en-GB" sz="2200" dirty="0" err="1">
                <a:solidFill>
                  <a:schemeClr val="tx1"/>
                </a:solidFill>
                <a:effectLst/>
                <a:latin typeface="Calibri"/>
                <a:ea typeface="Calibri" panose="020F0502020204030204" pitchFamily="34" charset="0"/>
                <a:cs typeface="Times New Roman"/>
              </a:rPr>
              <a:t>Trafod</a:t>
            </a:r>
            <a:r>
              <a:rPr lang="en-GB" sz="2200" dirty="0">
                <a:solidFill>
                  <a:schemeClr val="tx1"/>
                </a:solidFill>
                <a:effectLst/>
                <a:latin typeface="Calibri"/>
                <a:ea typeface="Calibri" panose="020F0502020204030204" pitchFamily="34" charset="0"/>
                <a:cs typeface="Times New Roman"/>
              </a:rPr>
              <a:t> </a:t>
            </a:r>
            <a:r>
              <a:rPr lang="en-GB" sz="2200" dirty="0" err="1">
                <a:solidFill>
                  <a:schemeClr val="tx1"/>
                </a:solidFill>
                <a:effectLst/>
                <a:latin typeface="Calibri"/>
                <a:ea typeface="Calibri" panose="020F0502020204030204" pitchFamily="34" charset="0"/>
                <a:cs typeface="Times New Roman"/>
              </a:rPr>
              <a:t>dros</a:t>
            </a:r>
            <a:r>
              <a:rPr lang="en-GB" sz="2200" dirty="0">
                <a:solidFill>
                  <a:schemeClr val="tx1"/>
                </a:solidFill>
                <a:effectLst/>
                <a:latin typeface="Calibri"/>
                <a:ea typeface="Calibri" panose="020F0502020204030204" pitchFamily="34" charset="0"/>
                <a:cs typeface="Times New Roman"/>
              </a:rPr>
              <a:t> Teams/ </a:t>
            </a:r>
            <a:r>
              <a:rPr lang="en-GB" sz="2200" dirty="0" err="1">
                <a:solidFill>
                  <a:schemeClr val="tx1"/>
                </a:solidFill>
                <a:effectLst/>
                <a:latin typeface="Calibri"/>
                <a:ea typeface="Calibri" panose="020F0502020204030204" pitchFamily="34" charset="0"/>
                <a:cs typeface="Times New Roman"/>
              </a:rPr>
              <a:t>Sgwrs</a:t>
            </a:r>
            <a:r>
              <a:rPr lang="en-GB" sz="2200" dirty="0">
                <a:solidFill>
                  <a:schemeClr val="tx1"/>
                </a:solidFill>
                <a:effectLst/>
                <a:latin typeface="Calibri"/>
                <a:ea typeface="Calibri" panose="020F0502020204030204" pitchFamily="34" charset="0"/>
                <a:cs typeface="Times New Roman"/>
              </a:rPr>
              <a:t> a </a:t>
            </a:r>
            <a:r>
              <a:rPr lang="en-GB" sz="2200" dirty="0" err="1">
                <a:solidFill>
                  <a:schemeClr val="tx1"/>
                </a:solidFill>
                <a:effectLst/>
                <a:latin typeface="Calibri"/>
                <a:ea typeface="Calibri" panose="020F0502020204030204" pitchFamily="34" charset="0"/>
                <a:cs typeface="Times New Roman"/>
              </a:rPr>
              <a:t>Sleis</a:t>
            </a:r>
            <a:endParaRPr lang="en-GB" sz="2200" dirty="0">
              <a:solidFill>
                <a:schemeClr val="tx1"/>
              </a:solidFill>
              <a:effectLst/>
              <a:latin typeface="Calibri"/>
              <a:ea typeface="Calibri" panose="020F0502020204030204" pitchFamily="34" charset="0"/>
              <a:cs typeface="Times New Roman"/>
            </a:endParaRPr>
          </a:p>
          <a:p>
            <a:pPr marL="457200" indent="-457200">
              <a:buFont typeface="Arial" panose="020B0604020202020204" pitchFamily="34" charset="0"/>
              <a:buChar char="•"/>
            </a:pPr>
            <a:endParaRPr lang="cy-GB" sz="1900" dirty="0">
              <a:latin typeface="Calibri"/>
            </a:endParaRPr>
          </a:p>
        </p:txBody>
      </p:sp>
      <p:sp>
        <p:nvSpPr>
          <p:cNvPr id="4" name="Text Placeholder 3">
            <a:extLst>
              <a:ext uri="{FF2B5EF4-FFF2-40B4-BE49-F238E27FC236}">
                <a16:creationId xmlns:a16="http://schemas.microsoft.com/office/drawing/2014/main" id="{21024D94-6084-4BF8-AC2E-A9725CBF3300}"/>
              </a:ext>
            </a:extLst>
          </p:cNvPr>
          <p:cNvSpPr>
            <a:spLocks noGrp="1"/>
          </p:cNvSpPr>
          <p:nvPr>
            <p:ph type="body" sz="quarter" idx="17"/>
          </p:nvPr>
        </p:nvSpPr>
        <p:spPr>
          <a:xfrm>
            <a:off x="309668" y="272534"/>
            <a:ext cx="5453316" cy="771579"/>
          </a:xfrm>
        </p:spPr>
        <p:txBody>
          <a:bodyPr/>
          <a:lstStyle/>
          <a:p>
            <a:pPr lvl="0">
              <a:lnSpc>
                <a:spcPct val="150000"/>
              </a:lnSpc>
            </a:pPr>
            <a:r>
              <a:rPr lang="en-GB" sz="2800" dirty="0" err="1">
                <a:solidFill>
                  <a:srgbClr val="593799"/>
                </a:solidFill>
                <a:effectLst/>
                <a:latin typeface="Calibri" panose="020F0502020204030204" pitchFamily="34" charset="0"/>
                <a:ea typeface="Calibri" panose="020F0502020204030204" pitchFamily="34" charset="0"/>
                <a:cs typeface="Calibri" panose="020F0502020204030204" pitchFamily="34" charset="0"/>
              </a:rPr>
              <a:t>Cyfleoedd</a:t>
            </a:r>
            <a:r>
              <a:rPr lang="en-GB" sz="2800" dirty="0">
                <a:solidFill>
                  <a:srgbClr val="593799"/>
                </a:solidFill>
                <a:effectLst/>
                <a:latin typeface="Calibri" panose="020F0502020204030204" pitchFamily="34" charset="0"/>
                <a:ea typeface="Calibri" panose="020F0502020204030204" pitchFamily="34" charset="0"/>
                <a:cs typeface="Calibri" panose="020F0502020204030204" pitchFamily="34" charset="0"/>
              </a:rPr>
              <a:t> i </a:t>
            </a:r>
            <a:r>
              <a:rPr lang="en-GB" sz="2800" dirty="0" err="1">
                <a:solidFill>
                  <a:srgbClr val="593799"/>
                </a:solidFill>
                <a:effectLst/>
                <a:latin typeface="Calibri" panose="020F0502020204030204" pitchFamily="34" charset="0"/>
                <a:ea typeface="Calibri" panose="020F0502020204030204" pitchFamily="34" charset="0"/>
                <a:cs typeface="Calibri" panose="020F0502020204030204" pitchFamily="34" charset="0"/>
              </a:rPr>
              <a:t>ddysgwyr</a:t>
            </a:r>
            <a:endParaRPr lang="en-GB" sz="2800" dirty="0">
              <a:solidFill>
                <a:srgbClr val="593799"/>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5" name="Title 4">
            <a:extLst>
              <a:ext uri="{FF2B5EF4-FFF2-40B4-BE49-F238E27FC236}">
                <a16:creationId xmlns:a16="http://schemas.microsoft.com/office/drawing/2014/main" id="{01A5B351-5CDD-4F1E-8A0D-02CE142775CB}"/>
              </a:ext>
            </a:extLst>
          </p:cNvPr>
          <p:cNvSpPr>
            <a:spLocks noGrp="1"/>
          </p:cNvSpPr>
          <p:nvPr>
            <p:ph type="title"/>
          </p:nvPr>
        </p:nvSpPr>
        <p:spPr>
          <a:xfrm>
            <a:off x="6267558" y="244592"/>
            <a:ext cx="5285669" cy="774457"/>
          </a:xfrm>
        </p:spPr>
        <p:txBody>
          <a:bodyPr/>
          <a:lstStyle/>
          <a:p>
            <a:pPr lvl="0">
              <a:lnSpc>
                <a:spcPct val="150000"/>
              </a:lnSpc>
            </a:pPr>
            <a:r>
              <a:rPr lang="en-GB" sz="2800" dirty="0">
                <a:solidFill>
                  <a:srgbClr val="39364F"/>
                </a:solidFill>
                <a:effectLst/>
                <a:latin typeface="Calibri" panose="020F0502020204030204" pitchFamily="34" charset="0"/>
                <a:ea typeface="Calibri" panose="020F0502020204030204" pitchFamily="34" charset="0"/>
                <a:cs typeface="Calibri" panose="020F0502020204030204" pitchFamily="34" charset="0"/>
              </a:rPr>
              <a:t>Opportunities for learners</a:t>
            </a:r>
          </a:p>
        </p:txBody>
      </p:sp>
      <p:sp>
        <p:nvSpPr>
          <p:cNvPr id="6" name="Content Placeholder 2">
            <a:extLst>
              <a:ext uri="{FF2B5EF4-FFF2-40B4-BE49-F238E27FC236}">
                <a16:creationId xmlns:a16="http://schemas.microsoft.com/office/drawing/2014/main" id="{8EBB5E02-9049-4973-B988-9FEA3321291E}"/>
              </a:ext>
            </a:extLst>
          </p:cNvPr>
          <p:cNvSpPr txBox="1">
            <a:spLocks/>
          </p:cNvSpPr>
          <p:nvPr/>
        </p:nvSpPr>
        <p:spPr>
          <a:xfrm>
            <a:off x="300633" y="1040457"/>
            <a:ext cx="4968000" cy="4777086"/>
          </a:xfrm>
          <a:prstGeom prst="rect">
            <a:avLst/>
          </a:prstGeom>
        </p:spPr>
        <p:txBody>
          <a:bodyPr vert="horz" lIns="91440" tIns="45720" rIns="91440" bIns="45720" rtlCol="0">
            <a:normAutofit/>
          </a:bodyPr>
          <a:lstStyle>
            <a:lvl1pPr marL="0" indent="0" algn="l" defTabSz="914377" rtl="0" eaLnBrk="1" latinLnBrk="0" hangingPunct="1">
              <a:lnSpc>
                <a:spcPct val="200000"/>
              </a:lnSpc>
              <a:spcBef>
                <a:spcPts val="1000"/>
              </a:spcBef>
              <a:buFont typeface="Arial" panose="020B0604020202020204" pitchFamily="34" charset="0"/>
              <a:buNone/>
              <a:defRPr sz="2800" b="0" i="0" kern="1200">
                <a:solidFill>
                  <a:schemeClr val="accent6"/>
                </a:solidFill>
                <a:latin typeface="+mj-lt"/>
                <a:ea typeface="+mn-ea"/>
                <a:cs typeface="Calibri" panose="020F0502020204030204" pitchFamily="34" charset="0"/>
              </a:defRPr>
            </a:lvl1pPr>
            <a:lvl2pPr marL="685783"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2pPr>
            <a:lvl3pPr marL="1142971"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3pPr>
            <a:lvl4pPr marL="1600160" indent="-228594" algn="l" defTabSz="914377" rtl="0" eaLnBrk="1" latinLnBrk="0" hangingPunct="1">
              <a:lnSpc>
                <a:spcPct val="150000"/>
              </a:lnSpc>
              <a:spcBef>
                <a:spcPts val="500"/>
              </a:spcBef>
              <a:buFont typeface="Arial" panose="020B0604020202020204" pitchFamily="34" charset="0"/>
              <a:buChar char="•"/>
              <a:defRPr sz="2000" kern="1200">
                <a:solidFill>
                  <a:schemeClr val="accent6"/>
                </a:solidFill>
                <a:latin typeface="+mj-lt"/>
                <a:ea typeface="+mn-ea"/>
                <a:cs typeface="Calibri" panose="020F0502020204030204" pitchFamily="34" charset="0"/>
              </a:defRPr>
            </a:lvl4pPr>
            <a:lvl5pPr marL="2057349" indent="-228594" algn="l" defTabSz="914377" rtl="0" eaLnBrk="1" latinLnBrk="0" hangingPunct="1">
              <a:lnSpc>
                <a:spcPct val="150000"/>
              </a:lnSpc>
              <a:spcBef>
                <a:spcPts val="500"/>
              </a:spcBef>
              <a:buFont typeface="Arial" panose="020B0604020202020204" pitchFamily="34" charset="0"/>
              <a:buChar char="•"/>
              <a:defRPr sz="1800" kern="1200">
                <a:solidFill>
                  <a:schemeClr val="accent6"/>
                </a:solidFill>
                <a:latin typeface="+mj-lt"/>
                <a:ea typeface="+mn-ea"/>
                <a:cs typeface="Calibri" panose="020F050202020403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endParaRPr lang="cy-GB" dirty="0"/>
          </a:p>
        </p:txBody>
      </p:sp>
      <p:sp>
        <p:nvSpPr>
          <p:cNvPr id="8" name="Content Placeholder 2">
            <a:extLst>
              <a:ext uri="{FF2B5EF4-FFF2-40B4-BE49-F238E27FC236}">
                <a16:creationId xmlns:a16="http://schemas.microsoft.com/office/drawing/2014/main" id="{161DFE12-41BF-46AE-9730-D1D9C3AC6E5F}"/>
              </a:ext>
            </a:extLst>
          </p:cNvPr>
          <p:cNvSpPr txBox="1">
            <a:spLocks/>
          </p:cNvSpPr>
          <p:nvPr/>
        </p:nvSpPr>
        <p:spPr>
          <a:xfrm>
            <a:off x="507237" y="1040457"/>
            <a:ext cx="4968000" cy="4777086"/>
          </a:xfrm>
          <a:prstGeom prst="rect">
            <a:avLst/>
          </a:prstGeom>
        </p:spPr>
        <p:txBody>
          <a:bodyPr vert="horz" lIns="91440" tIns="45720" rIns="91440" bIns="45720" rtlCol="0" anchor="t">
            <a:normAutofit fontScale="77500" lnSpcReduction="20000"/>
          </a:bodyPr>
          <a:lstStyle>
            <a:lvl1pPr marL="0" indent="0" algn="l" defTabSz="914377" rtl="0" eaLnBrk="1" latinLnBrk="0" hangingPunct="1">
              <a:lnSpc>
                <a:spcPct val="200000"/>
              </a:lnSpc>
              <a:spcBef>
                <a:spcPts val="1000"/>
              </a:spcBef>
              <a:buFont typeface="Arial" panose="020B0604020202020204" pitchFamily="34" charset="0"/>
              <a:buNone/>
              <a:defRPr sz="2800" b="0" i="0" kern="1200">
                <a:solidFill>
                  <a:schemeClr val="accent6"/>
                </a:solidFill>
                <a:latin typeface="+mj-lt"/>
                <a:ea typeface="+mn-ea"/>
                <a:cs typeface="Calibri" panose="020F0502020204030204" pitchFamily="34" charset="0"/>
              </a:defRPr>
            </a:lvl1pPr>
            <a:lvl2pPr marL="685783"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2pPr>
            <a:lvl3pPr marL="1142971" indent="-228594" algn="l" defTabSz="914377" rtl="0" eaLnBrk="1" latinLnBrk="0" hangingPunct="1">
              <a:lnSpc>
                <a:spcPct val="150000"/>
              </a:lnSpc>
              <a:spcBef>
                <a:spcPts val="500"/>
              </a:spcBef>
              <a:buFont typeface="Arial" panose="020B0604020202020204" pitchFamily="34" charset="0"/>
              <a:buChar char="•"/>
              <a:defRPr sz="2400" kern="1200">
                <a:solidFill>
                  <a:schemeClr val="accent6"/>
                </a:solidFill>
                <a:latin typeface="+mj-lt"/>
                <a:ea typeface="+mn-ea"/>
                <a:cs typeface="Calibri" panose="020F0502020204030204" pitchFamily="34" charset="0"/>
              </a:defRPr>
            </a:lvl3pPr>
            <a:lvl4pPr marL="1600160" indent="-228594" algn="l" defTabSz="914377" rtl="0" eaLnBrk="1" latinLnBrk="0" hangingPunct="1">
              <a:lnSpc>
                <a:spcPct val="150000"/>
              </a:lnSpc>
              <a:spcBef>
                <a:spcPts val="500"/>
              </a:spcBef>
              <a:buFont typeface="Arial" panose="020B0604020202020204" pitchFamily="34" charset="0"/>
              <a:buChar char="•"/>
              <a:defRPr sz="2000" kern="1200">
                <a:solidFill>
                  <a:schemeClr val="accent6"/>
                </a:solidFill>
                <a:latin typeface="+mj-lt"/>
                <a:ea typeface="+mn-ea"/>
                <a:cs typeface="Calibri" panose="020F0502020204030204" pitchFamily="34" charset="0"/>
              </a:defRPr>
            </a:lvl4pPr>
            <a:lvl5pPr marL="2057349" indent="-228594" algn="l" defTabSz="914377" rtl="0" eaLnBrk="1" latinLnBrk="0" hangingPunct="1">
              <a:lnSpc>
                <a:spcPct val="150000"/>
              </a:lnSpc>
              <a:spcBef>
                <a:spcPts val="500"/>
              </a:spcBef>
              <a:buFont typeface="Arial" panose="020B0604020202020204" pitchFamily="34" charset="0"/>
              <a:buChar char="•"/>
              <a:defRPr sz="1800" kern="1200">
                <a:solidFill>
                  <a:schemeClr val="accent6"/>
                </a:solidFill>
                <a:latin typeface="+mj-lt"/>
                <a:ea typeface="+mn-ea"/>
                <a:cs typeface="Calibri" panose="020F050202020403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en-GB" dirty="0" err="1">
                <a:latin typeface="Calibri"/>
                <a:ea typeface="Calibri" panose="020F0502020204030204" pitchFamily="34" charset="0"/>
                <a:cs typeface="Times New Roman"/>
              </a:rPr>
              <a:t>Annog</a:t>
            </a:r>
            <a:r>
              <a:rPr lang="en-GB" dirty="0">
                <a:latin typeface="Calibri"/>
                <a:ea typeface="Calibri" panose="020F0502020204030204" pitchFamily="34" charset="0"/>
                <a:cs typeface="Times New Roman"/>
              </a:rPr>
              <a:t> a </a:t>
            </a:r>
            <a:r>
              <a:rPr lang="en-GB" dirty="0" err="1">
                <a:latin typeface="Calibri"/>
                <a:ea typeface="Calibri" panose="020F0502020204030204" pitchFamily="34" charset="0"/>
                <a:cs typeface="Times New Roman"/>
              </a:rPr>
              <a:t>chefnogi</a:t>
            </a:r>
            <a:r>
              <a:rPr lang="en-GB" dirty="0">
                <a:latin typeface="Calibri"/>
                <a:ea typeface="Calibri" panose="020F0502020204030204" pitchFamily="34" charset="0"/>
                <a:cs typeface="Times New Roman"/>
              </a:rPr>
              <a:t> </a:t>
            </a:r>
            <a:r>
              <a:rPr lang="en-GB" dirty="0" err="1">
                <a:latin typeface="Calibri"/>
                <a:ea typeface="Calibri" panose="020F0502020204030204" pitchFamily="34" charset="0"/>
                <a:cs typeface="Times New Roman"/>
              </a:rPr>
              <a:t>dysgwyr</a:t>
            </a:r>
            <a:r>
              <a:rPr lang="en-GB" dirty="0">
                <a:latin typeface="Calibri"/>
                <a:ea typeface="Calibri" panose="020F0502020204030204" pitchFamily="34" charset="0"/>
                <a:cs typeface="Times New Roman"/>
              </a:rPr>
              <a:t> i:</a:t>
            </a:r>
          </a:p>
          <a:p>
            <a:pPr marL="1142983" lvl="1" indent="-457200"/>
            <a:r>
              <a:rPr lang="en-GB" dirty="0" err="1">
                <a:latin typeface="Calibri"/>
                <a:ea typeface="Calibri" panose="020F0502020204030204" pitchFamily="34" charset="0"/>
                <a:cs typeface="Times New Roman"/>
              </a:rPr>
              <a:t>Ddefnyddio</a:t>
            </a:r>
            <a:r>
              <a:rPr lang="en-GB" dirty="0">
                <a:latin typeface="Calibri"/>
                <a:ea typeface="Calibri" panose="020F0502020204030204" pitchFamily="34" charset="0"/>
                <a:cs typeface="Times New Roman"/>
              </a:rPr>
              <a:t> y </a:t>
            </a:r>
            <a:r>
              <a:rPr lang="en-GB" dirty="0" err="1">
                <a:latin typeface="Calibri"/>
                <a:ea typeface="Calibri" panose="020F0502020204030204" pitchFamily="34" charset="0"/>
                <a:cs typeface="Times New Roman"/>
              </a:rPr>
              <a:t>sgiliau</a:t>
            </a:r>
            <a:r>
              <a:rPr lang="en-GB" dirty="0">
                <a:latin typeface="Calibri"/>
                <a:ea typeface="Calibri" panose="020F0502020204030204" pitchFamily="34" charset="0"/>
                <a:cs typeface="Times New Roman"/>
              </a:rPr>
              <a:t> Cymraeg </a:t>
            </a:r>
            <a:r>
              <a:rPr lang="en-GB" dirty="0" err="1">
                <a:latin typeface="Calibri"/>
                <a:ea typeface="Calibri" panose="020F0502020204030204" pitchFamily="34" charset="0"/>
                <a:cs typeface="Times New Roman"/>
              </a:rPr>
              <a:t>sydd</a:t>
            </a:r>
            <a:r>
              <a:rPr lang="en-GB" dirty="0">
                <a:latin typeface="Calibri"/>
                <a:ea typeface="Calibri" panose="020F0502020204030204" pitchFamily="34" charset="0"/>
                <a:cs typeface="Times New Roman"/>
              </a:rPr>
              <a:t> </a:t>
            </a:r>
            <a:r>
              <a:rPr lang="en-GB" dirty="0" err="1">
                <a:latin typeface="Calibri"/>
                <a:ea typeface="Calibri" panose="020F0502020204030204" pitchFamily="34" charset="0"/>
                <a:cs typeface="Times New Roman"/>
              </a:rPr>
              <a:t>ganddynt</a:t>
            </a:r>
            <a:r>
              <a:rPr lang="en-GB" dirty="0">
                <a:latin typeface="Calibri"/>
                <a:ea typeface="Calibri" panose="020F0502020204030204" pitchFamily="34" charset="0"/>
                <a:cs typeface="Times New Roman"/>
              </a:rPr>
              <a:t> </a:t>
            </a:r>
            <a:r>
              <a:rPr lang="en-GB" dirty="0" err="1">
                <a:latin typeface="Calibri"/>
                <a:ea typeface="Calibri" panose="020F0502020204030204" pitchFamily="34" charset="0"/>
                <a:cs typeface="Times New Roman"/>
              </a:rPr>
              <a:t>yn</a:t>
            </a:r>
            <a:r>
              <a:rPr lang="en-GB" dirty="0">
                <a:latin typeface="Calibri"/>
                <a:ea typeface="Calibri" panose="020F0502020204030204" pitchFamily="34" charset="0"/>
                <a:cs typeface="Times New Roman"/>
              </a:rPr>
              <a:t> </a:t>
            </a:r>
            <a:r>
              <a:rPr lang="en-GB" dirty="0" err="1">
                <a:latin typeface="Calibri"/>
                <a:ea typeface="Calibri" panose="020F0502020204030204" pitchFamily="34" charset="0"/>
                <a:cs typeface="Times New Roman"/>
              </a:rPr>
              <a:t>naturiol</a:t>
            </a:r>
            <a:endParaRPr lang="en-GB" dirty="0">
              <a:latin typeface="Calibri"/>
              <a:ea typeface="Calibri" panose="020F0502020204030204" pitchFamily="34" charset="0"/>
              <a:cs typeface="Times New Roman"/>
            </a:endParaRPr>
          </a:p>
          <a:p>
            <a:pPr marL="1142983" lvl="1" indent="-457200"/>
            <a:r>
              <a:rPr lang="en-GB" dirty="0" err="1">
                <a:latin typeface="Calibri"/>
                <a:ea typeface="Calibri" panose="020F0502020204030204" pitchFamily="34" charset="0"/>
                <a:cs typeface="Times New Roman"/>
              </a:rPr>
              <a:t>Ddatblygu</a:t>
            </a:r>
            <a:r>
              <a:rPr lang="en-GB" dirty="0">
                <a:latin typeface="Calibri"/>
                <a:ea typeface="Calibri" panose="020F0502020204030204" pitchFamily="34" charset="0"/>
                <a:cs typeface="Times New Roman"/>
              </a:rPr>
              <a:t> </a:t>
            </a:r>
            <a:r>
              <a:rPr lang="en-GB" dirty="0" err="1">
                <a:latin typeface="Calibri"/>
                <a:ea typeface="Calibri" panose="020F0502020204030204" pitchFamily="34" charset="0"/>
                <a:cs typeface="Times New Roman"/>
              </a:rPr>
              <a:t>eu</a:t>
            </a:r>
            <a:r>
              <a:rPr lang="en-GB" dirty="0">
                <a:latin typeface="Calibri"/>
                <a:ea typeface="Calibri" panose="020F0502020204030204" pitchFamily="34" charset="0"/>
                <a:cs typeface="Times New Roman"/>
              </a:rPr>
              <a:t> </a:t>
            </a:r>
            <a:r>
              <a:rPr lang="en-GB" dirty="0" err="1">
                <a:latin typeface="Calibri"/>
                <a:ea typeface="Calibri" panose="020F0502020204030204" pitchFamily="34" charset="0"/>
                <a:cs typeface="Times New Roman"/>
              </a:rPr>
              <a:t>sgiliau</a:t>
            </a:r>
            <a:r>
              <a:rPr lang="en-GB" dirty="0">
                <a:latin typeface="Calibri"/>
                <a:ea typeface="Calibri" panose="020F0502020204030204" pitchFamily="34" charset="0"/>
                <a:cs typeface="Times New Roman"/>
              </a:rPr>
              <a:t> </a:t>
            </a:r>
            <a:r>
              <a:rPr lang="en-GB" dirty="0" err="1">
                <a:latin typeface="Calibri"/>
                <a:ea typeface="Calibri" panose="020F0502020204030204" pitchFamily="34" charset="0"/>
                <a:cs typeface="Times New Roman"/>
              </a:rPr>
              <a:t>iaith</a:t>
            </a:r>
            <a:r>
              <a:rPr lang="en-GB" dirty="0">
                <a:latin typeface="Calibri"/>
                <a:ea typeface="Calibri" panose="020F0502020204030204" pitchFamily="34" charset="0"/>
                <a:cs typeface="Times New Roman"/>
              </a:rPr>
              <a:t> </a:t>
            </a:r>
            <a:r>
              <a:rPr lang="en-GB" dirty="0" err="1">
                <a:latin typeface="Calibri"/>
                <a:ea typeface="Calibri" panose="020F0502020204030204" pitchFamily="34" charset="0"/>
                <a:cs typeface="Times New Roman"/>
              </a:rPr>
              <a:t>Gymraeg</a:t>
            </a:r>
            <a:endParaRPr lang="en-GB" dirty="0">
              <a:latin typeface="Calibri"/>
              <a:ea typeface="Calibri" panose="020F0502020204030204" pitchFamily="34" charset="0"/>
              <a:cs typeface="Times New Roman"/>
            </a:endParaRPr>
          </a:p>
          <a:p>
            <a:pPr marL="457200" indent="-457200">
              <a:buFont typeface="Arial" panose="020B0604020202020204" pitchFamily="34" charset="0"/>
              <a:buChar char="•"/>
            </a:pPr>
            <a:r>
              <a:rPr lang="en-GB" dirty="0" err="1">
                <a:latin typeface="Calibri"/>
                <a:ea typeface="Calibri" panose="020F0502020204030204" pitchFamily="34" charset="0"/>
                <a:cs typeface="Times New Roman"/>
              </a:rPr>
              <a:t>Matrics</a:t>
            </a:r>
            <a:r>
              <a:rPr lang="en-GB" dirty="0">
                <a:latin typeface="Calibri"/>
                <a:ea typeface="Calibri" panose="020F0502020204030204" pitchFamily="34" charset="0"/>
                <a:cs typeface="Times New Roman"/>
              </a:rPr>
              <a:t> </a:t>
            </a:r>
            <a:r>
              <a:rPr lang="en-GB" dirty="0" err="1">
                <a:latin typeface="Calibri"/>
                <a:ea typeface="Calibri" panose="020F0502020204030204" pitchFamily="34" charset="0"/>
                <a:cs typeface="Times New Roman"/>
              </a:rPr>
              <a:t>Cwricwlwm</a:t>
            </a:r>
            <a:endParaRPr lang="en-GB" dirty="0">
              <a:latin typeface="Calibri"/>
              <a:ea typeface="Calibri" panose="020F0502020204030204" pitchFamily="34" charset="0"/>
              <a:cs typeface="Times New Roman"/>
            </a:endParaRPr>
          </a:p>
          <a:p>
            <a:pPr marL="457200" indent="-457200">
              <a:buFont typeface="Arial" panose="020B0604020202020204" pitchFamily="34" charset="0"/>
              <a:buChar char="•"/>
            </a:pPr>
            <a:r>
              <a:rPr lang="en-GB" dirty="0">
                <a:latin typeface="Calibri"/>
                <a:ea typeface="Calibri" panose="020F0502020204030204" pitchFamily="34" charset="0"/>
                <a:cs typeface="Times New Roman"/>
              </a:rPr>
              <a:t> </a:t>
            </a:r>
            <a:r>
              <a:rPr lang="en-GB" dirty="0" err="1">
                <a:latin typeface="Calibri"/>
                <a:ea typeface="Calibri" panose="020F0502020204030204" pitchFamily="34" charset="0"/>
                <a:cs typeface="Times New Roman"/>
              </a:rPr>
              <a:t>Llysgenhadon</a:t>
            </a:r>
            <a:r>
              <a:rPr lang="en-GB" sz="2800" dirty="0">
                <a:latin typeface="Calibri"/>
                <a:ea typeface="Calibri" panose="020F0502020204030204" pitchFamily="34" charset="0"/>
                <a:cs typeface="Times New Roman"/>
              </a:rPr>
              <a:t> ACT, Her </a:t>
            </a:r>
            <a:r>
              <a:rPr lang="en-GB" sz="2800" dirty="0" err="1">
                <a:latin typeface="Calibri"/>
                <a:ea typeface="Calibri" panose="020F0502020204030204" pitchFamily="34" charset="0"/>
                <a:cs typeface="Times New Roman"/>
              </a:rPr>
              <a:t>Fawr</a:t>
            </a:r>
            <a:r>
              <a:rPr lang="en-GB" sz="2800" dirty="0">
                <a:latin typeface="Calibri"/>
                <a:ea typeface="Calibri" panose="020F0502020204030204" pitchFamily="34" charset="0"/>
                <a:cs typeface="Times New Roman"/>
              </a:rPr>
              <a:t> </a:t>
            </a:r>
            <a:r>
              <a:rPr lang="en-GB" sz="2800" dirty="0" err="1">
                <a:latin typeface="Calibri"/>
                <a:ea typeface="Calibri" panose="020F0502020204030204" pitchFamily="34" charset="0"/>
                <a:cs typeface="Times New Roman"/>
              </a:rPr>
              <a:t>Siarad</a:t>
            </a:r>
            <a:r>
              <a:rPr lang="en-GB" sz="2800" dirty="0">
                <a:latin typeface="Calibri"/>
                <a:ea typeface="Calibri" panose="020F0502020204030204" pitchFamily="34" charset="0"/>
                <a:cs typeface="Times New Roman"/>
              </a:rPr>
              <a:t> Cymraeg, </a:t>
            </a:r>
            <a:r>
              <a:rPr lang="en-GB" sz="2800" dirty="0" err="1">
                <a:latin typeface="Calibri"/>
                <a:ea typeface="Calibri" panose="020F0502020204030204" pitchFamily="34" charset="0"/>
                <a:cs typeface="Times New Roman"/>
              </a:rPr>
              <a:t>Cystadleuaeth</a:t>
            </a:r>
            <a:r>
              <a:rPr lang="en-GB" sz="2800" dirty="0">
                <a:latin typeface="Calibri"/>
                <a:ea typeface="Calibri" panose="020F0502020204030204" pitchFamily="34" charset="0"/>
                <a:cs typeface="Times New Roman"/>
              </a:rPr>
              <a:t> Caru Cymru, </a:t>
            </a:r>
            <a:r>
              <a:rPr lang="en-GB" sz="2800" dirty="0" err="1">
                <a:latin typeface="Calibri"/>
                <a:ea typeface="Calibri" panose="020F0502020204030204" pitchFamily="34" charset="0"/>
                <a:cs typeface="Times New Roman"/>
              </a:rPr>
              <a:t>Trafod</a:t>
            </a:r>
            <a:r>
              <a:rPr lang="en-GB" sz="2800" dirty="0">
                <a:latin typeface="Calibri"/>
                <a:ea typeface="Calibri" panose="020F0502020204030204" pitchFamily="34" charset="0"/>
                <a:cs typeface="Times New Roman"/>
              </a:rPr>
              <a:t> </a:t>
            </a:r>
            <a:r>
              <a:rPr lang="en-GB" sz="2800" dirty="0" err="1">
                <a:latin typeface="Calibri"/>
                <a:ea typeface="Calibri" panose="020F0502020204030204" pitchFamily="34" charset="0"/>
                <a:cs typeface="Times New Roman"/>
              </a:rPr>
              <a:t>dros</a:t>
            </a:r>
            <a:r>
              <a:rPr lang="en-GB" sz="2800" dirty="0">
                <a:latin typeface="Calibri"/>
                <a:ea typeface="Calibri" panose="020F0502020204030204" pitchFamily="34" charset="0"/>
                <a:cs typeface="Times New Roman"/>
              </a:rPr>
              <a:t> Teams/ </a:t>
            </a:r>
            <a:r>
              <a:rPr lang="en-GB" sz="2800" dirty="0" err="1">
                <a:latin typeface="Calibri"/>
                <a:ea typeface="Calibri" panose="020F0502020204030204" pitchFamily="34" charset="0"/>
                <a:cs typeface="Times New Roman"/>
              </a:rPr>
              <a:t>Sgwrs</a:t>
            </a:r>
            <a:r>
              <a:rPr lang="en-GB" sz="2800" dirty="0">
                <a:latin typeface="Calibri"/>
                <a:ea typeface="Calibri" panose="020F0502020204030204" pitchFamily="34" charset="0"/>
                <a:cs typeface="Times New Roman"/>
              </a:rPr>
              <a:t> a </a:t>
            </a:r>
            <a:r>
              <a:rPr lang="en-GB" sz="2800" dirty="0" err="1">
                <a:latin typeface="Calibri"/>
                <a:ea typeface="Calibri" panose="020F0502020204030204" pitchFamily="34" charset="0"/>
                <a:cs typeface="Times New Roman"/>
              </a:rPr>
              <a:t>Sleis</a:t>
            </a:r>
            <a:endParaRPr lang="en-GB" sz="2800" dirty="0">
              <a:latin typeface="Calibri"/>
              <a:ea typeface="Calibri" panose="020F0502020204030204" pitchFamily="34" charset="0"/>
              <a:cs typeface="Times New Roman"/>
            </a:endParaRPr>
          </a:p>
        </p:txBody>
      </p:sp>
    </p:spTree>
    <p:extLst>
      <p:ext uri="{BB962C8B-B14F-4D97-AF65-F5344CB8AC3E}">
        <p14:creationId xmlns:p14="http://schemas.microsoft.com/office/powerpoint/2010/main" val="42015077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310E41-C7A0-409B-B063-BCD23A30F414}"/>
              </a:ext>
            </a:extLst>
          </p:cNvPr>
          <p:cNvSpPr>
            <a:spLocks noGrp="1"/>
          </p:cNvSpPr>
          <p:nvPr>
            <p:ph sz="half" idx="1"/>
          </p:nvPr>
        </p:nvSpPr>
        <p:spPr/>
        <p:txBody>
          <a:bodyPr/>
          <a:lstStyle/>
          <a:p>
            <a:endParaRPr lang="en-GB"/>
          </a:p>
        </p:txBody>
      </p:sp>
      <p:sp>
        <p:nvSpPr>
          <p:cNvPr id="3" name="Content Placeholder 2">
            <a:extLst>
              <a:ext uri="{FF2B5EF4-FFF2-40B4-BE49-F238E27FC236}">
                <a16:creationId xmlns:a16="http://schemas.microsoft.com/office/drawing/2014/main" id="{9BF18BA9-B3B2-4A31-ACB2-F5E8E33EDF37}"/>
              </a:ext>
            </a:extLst>
          </p:cNvPr>
          <p:cNvSpPr>
            <a:spLocks noGrp="1"/>
          </p:cNvSpPr>
          <p:nvPr>
            <p:ph sz="half" idx="2"/>
          </p:nvPr>
        </p:nvSpPr>
        <p:spPr/>
        <p:txBody>
          <a:bodyPr/>
          <a:lstStyle/>
          <a:p>
            <a:endParaRPr lang="en-GB"/>
          </a:p>
        </p:txBody>
      </p:sp>
      <p:sp>
        <p:nvSpPr>
          <p:cNvPr id="4" name="Text Placeholder 3">
            <a:extLst>
              <a:ext uri="{FF2B5EF4-FFF2-40B4-BE49-F238E27FC236}">
                <a16:creationId xmlns:a16="http://schemas.microsoft.com/office/drawing/2014/main" id="{E9E40917-F845-48FA-8468-9DBC9B0A8351}"/>
              </a:ext>
            </a:extLst>
          </p:cNvPr>
          <p:cNvSpPr>
            <a:spLocks noGrp="1"/>
          </p:cNvSpPr>
          <p:nvPr>
            <p:ph type="body" sz="quarter" idx="17"/>
          </p:nvPr>
        </p:nvSpPr>
        <p:spPr/>
        <p:txBody>
          <a:bodyPr/>
          <a:lstStyle/>
          <a:p>
            <a:endParaRPr lang="en-GB"/>
          </a:p>
        </p:txBody>
      </p:sp>
      <p:sp>
        <p:nvSpPr>
          <p:cNvPr id="5" name="Title 4">
            <a:extLst>
              <a:ext uri="{FF2B5EF4-FFF2-40B4-BE49-F238E27FC236}">
                <a16:creationId xmlns:a16="http://schemas.microsoft.com/office/drawing/2014/main" id="{2AB9EB9B-D825-4E6F-A90B-5B4745C2840C}"/>
              </a:ext>
            </a:extLst>
          </p:cNvPr>
          <p:cNvSpPr>
            <a:spLocks noGrp="1"/>
          </p:cNvSpPr>
          <p:nvPr>
            <p:ph type="title"/>
          </p:nvPr>
        </p:nvSpPr>
        <p:spPr/>
        <p:txBody>
          <a:bodyPr/>
          <a:lstStyle/>
          <a:p>
            <a:endParaRPr lang="en-GB"/>
          </a:p>
        </p:txBody>
      </p:sp>
      <p:pic>
        <p:nvPicPr>
          <p:cNvPr id="7" name="Picture 6">
            <a:extLst>
              <a:ext uri="{FF2B5EF4-FFF2-40B4-BE49-F238E27FC236}">
                <a16:creationId xmlns:a16="http://schemas.microsoft.com/office/drawing/2014/main" id="{F3A2C063-8095-494F-B3F6-94CB61372636}"/>
              </a:ext>
            </a:extLst>
          </p:cNvPr>
          <p:cNvPicPr>
            <a:picLocks noChangeAspect="1"/>
          </p:cNvPicPr>
          <p:nvPr/>
        </p:nvPicPr>
        <p:blipFill rotWithShape="1">
          <a:blip r:embed="rId2"/>
          <a:srcRect r="16473"/>
          <a:stretch/>
        </p:blipFill>
        <p:spPr>
          <a:xfrm>
            <a:off x="160831" y="432421"/>
            <a:ext cx="11919635" cy="5266490"/>
          </a:xfrm>
          <a:prstGeom prst="rect">
            <a:avLst/>
          </a:prstGeom>
        </p:spPr>
      </p:pic>
    </p:spTree>
    <p:extLst>
      <p:ext uri="{BB962C8B-B14F-4D97-AF65-F5344CB8AC3E}">
        <p14:creationId xmlns:p14="http://schemas.microsoft.com/office/powerpoint/2010/main" val="1142661607"/>
      </p:ext>
    </p:extLst>
  </p:cSld>
  <p:clrMapOvr>
    <a:masterClrMapping/>
  </p:clrMapOvr>
</p:sld>
</file>

<file path=ppt/theme/theme1.xml><?xml version="1.0" encoding="utf-8"?>
<a:theme xmlns:a="http://schemas.openxmlformats.org/drawingml/2006/main" name="ACT PowerPoint Template - 2021">
  <a:themeElements>
    <a:clrScheme name="ACT - Colour Palette (July 2021 - Update)">
      <a:dk1>
        <a:srgbClr val="11142D"/>
      </a:dk1>
      <a:lt1>
        <a:srgbClr val="FFFFFF"/>
      </a:lt1>
      <a:dk2>
        <a:srgbClr val="444446"/>
      </a:dk2>
      <a:lt2>
        <a:srgbClr val="DDDDDD"/>
      </a:lt2>
      <a:accent1>
        <a:srgbClr val="00A3B3"/>
      </a:accent1>
      <a:accent2>
        <a:srgbClr val="0CAC86"/>
      </a:accent2>
      <a:accent3>
        <a:srgbClr val="FEBB12"/>
      </a:accent3>
      <a:accent4>
        <a:srgbClr val="FD5E32"/>
      </a:accent4>
      <a:accent5>
        <a:srgbClr val="FA6D91"/>
      </a:accent5>
      <a:accent6>
        <a:srgbClr val="593799"/>
      </a:accent6>
      <a:hlink>
        <a:srgbClr val="007FDE"/>
      </a:hlink>
      <a:folHlink>
        <a:srgbClr val="CA5AA5"/>
      </a:folHlink>
    </a:clrScheme>
    <a:fontScheme name="Custom 1">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T PowerPoint Template (2021).potx" id="{6B17644B-D03C-4A73-BA3C-CD4A3412BA8E}" vid="{4239C9FF-62E6-4077-B80C-C9AB0A55B5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gfen" ma:contentTypeID="0x010100A26D31CD566BA5498390F25F9175544C" ma:contentTypeVersion="18" ma:contentTypeDescription="Creu dogfen newydd." ma:contentTypeScope="" ma:versionID="c6aea22cffe3a899307c784ee949dbcd">
  <xsd:schema xmlns:xsd="http://www.w3.org/2001/XMLSchema" xmlns:xs="http://www.w3.org/2001/XMLSchema" xmlns:p="http://schemas.microsoft.com/office/2006/metadata/properties" xmlns:ns2="5707ce13-48b6-4bf7-b7c5-7f8d3eb9fd7f" xmlns:ns3="d05c2615-011e-491c-8a66-fa77ea370394" xmlns:ns4="aa2f4cc4-8c54-40b5-a59c-49561bcefe5e" targetNamespace="http://schemas.microsoft.com/office/2006/metadata/properties" ma:root="true" ma:fieldsID="e47e7b78a5fea7ddbd6849b8d4f70eaf" ns2:_="" ns3:_="" ns4:_="">
    <xsd:import namespace="5707ce13-48b6-4bf7-b7c5-7f8d3eb9fd7f"/>
    <xsd:import namespace="d05c2615-011e-491c-8a66-fa77ea370394"/>
    <xsd:import namespace="aa2f4cc4-8c54-40b5-a59c-49561bcefe5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MediaServiceAutoKeyPoints" minOccurs="0"/>
                <xsd:element ref="ns2:MediaServiceKeyPoints" minOccurs="0"/>
                <xsd:element ref="ns2:MediaServiceGenerationTime" minOccurs="0"/>
                <xsd:element ref="ns2:MediaServiceEventHashCode" minOccurs="0"/>
                <xsd:element ref="ns2:MediaLengthInSeconds" minOccurs="0"/>
                <xsd:element ref="ns2:lcf76f155ced4ddcb4097134ff3c332f" minOccurs="0"/>
                <xsd:element ref="ns4: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07ce13-48b6-4bf7-b7c5-7f8d3eb9fd7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Tagiau Delwedd" ma:readOnly="false" ma:fieldId="{5cf76f15-5ced-4ddc-b409-7134ff3c332f}" ma:taxonomyMulti="true" ma:sspId="e3409259-bcba-4344-954f-809e13dfe97a" ma:termSetId="09814cd3-568e-fe90-9814-8d621ff8fb84" ma:anchorId="fba54fb3-c3e1-fe81-a776-ca4b69148c4d" ma:open="true" ma:isKeyword="false">
      <xsd:complexType>
        <xsd:sequence>
          <xsd:element ref="pc:Terms" minOccurs="0" maxOccurs="1"/>
        </xsd:sequence>
      </xsd:complex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05c2615-011e-491c-8a66-fa77ea370394" elementFormDefault="qualified">
    <xsd:import namespace="http://schemas.microsoft.com/office/2006/documentManagement/types"/>
    <xsd:import namespace="http://schemas.microsoft.com/office/infopath/2007/PartnerControls"/>
    <xsd:element name="SharedWithUsers" ma:index="14" nillable="true" ma:displayName="Rhannwyd â"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Wedi Rhannu Gyda Manyl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a2f4cc4-8c54-40b5-a59c-49561bcefe5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d08082-48b5-4d7c-a901-3a155a6990b4}" ma:internalName="TaxCatchAll" ma:showField="CatchAllData" ma:web="aa2f4cc4-8c54-40b5-a59c-49561bcefe5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Math o Gynnwys"/>
        <xsd:element ref="dc:title" minOccurs="0" maxOccurs="1" ma:index="4" ma:displayName="Teit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aa2f4cc4-8c54-40b5-a59c-49561bcefe5e" xsi:nil="true"/>
    <lcf76f155ced4ddcb4097134ff3c332f xmlns="5707ce13-48b6-4bf7-b7c5-7f8d3eb9fd7f">
      <Terms xmlns="http://schemas.microsoft.com/office/infopath/2007/PartnerControls"/>
    </lcf76f155ced4ddcb4097134ff3c332f>
    <SharedWithUsers xmlns="d05c2615-011e-491c-8a66-fa77ea370394">
      <UserInfo>
        <DisplayName>Becky Morris</DisplayName>
        <AccountId>16</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EE8264E-41B8-474B-AA8B-42F478FB89E6}"/>
</file>

<file path=customXml/itemProps2.xml><?xml version="1.0" encoding="utf-8"?>
<ds:datastoreItem xmlns:ds="http://schemas.openxmlformats.org/officeDocument/2006/customXml" ds:itemID="{0108F4E3-A69E-4C93-B41A-58DFA40DD73B}">
  <ds:schemaRefs>
    <ds:schemaRef ds:uri="http://schemas.microsoft.com/office/2006/metadata/properties"/>
    <ds:schemaRef ds:uri="http://purl.org/dc/elements/1.1/"/>
    <ds:schemaRef ds:uri="ca6e1d44-ae20-4e7a-950f-c1e7b4c342e2"/>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16f5857c-9dc5-423b-a957-d7c19e0e8321"/>
    <ds:schemaRef ds:uri="http://schemas.microsoft.com/sharepoint/v3"/>
    <ds:schemaRef ds:uri="http://www.w3.org/XML/1998/namespace"/>
    <ds:schemaRef ds:uri="361f4b82-82a3-49ec-8141-872921de58a4"/>
    <ds:schemaRef ds:uri="f39460f4-0eac-4e33-835b-00445e327d1f"/>
    <ds:schemaRef ds:uri="http://schemas.microsoft.com/sharepoint/v4"/>
  </ds:schemaRefs>
</ds:datastoreItem>
</file>

<file path=customXml/itemProps3.xml><?xml version="1.0" encoding="utf-8"?>
<ds:datastoreItem xmlns:ds="http://schemas.openxmlformats.org/officeDocument/2006/customXml" ds:itemID="{793B35F0-B960-4B51-A46C-F8D805D818F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ACT PowerPoint Template (2021)</Template>
  <TotalTime>884</TotalTime>
  <Words>869</Words>
  <Application>Microsoft Office PowerPoint</Application>
  <PresentationFormat>Widescreen</PresentationFormat>
  <Paragraphs>97</Paragraphs>
  <Slides>15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Segoe UI</vt:lpstr>
      <vt:lpstr>ACT PowerPoint Template - 2021</vt:lpstr>
      <vt:lpstr>ACT’s Welsh Approach</vt:lpstr>
      <vt:lpstr>Points</vt:lpstr>
      <vt:lpstr>Introductions</vt:lpstr>
      <vt:lpstr>Ambassadors</vt:lpstr>
      <vt:lpstr>ACT’s Welsh Language Strategy</vt:lpstr>
      <vt:lpstr>Staff confidence and training</vt:lpstr>
      <vt:lpstr>ACT Welsh Portal</vt:lpstr>
      <vt:lpstr>Opportunities for learners</vt:lpstr>
      <vt:lpstr>PowerPoint Presentation</vt:lpstr>
      <vt:lpstr>PowerPoint Presentation</vt:lpstr>
      <vt:lpstr>PowerPoint Presentation</vt:lpstr>
      <vt:lpstr>PowerPoint Presentation</vt:lpstr>
      <vt:lpstr>Sgwrs a Sleis</vt:lpstr>
      <vt:lpstr>Our goals and targets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Becky Morris</dc:creator>
  <cp:lastModifiedBy>Lisa Waters</cp:lastModifiedBy>
  <cp:revision>700</cp:revision>
  <dcterms:created xsi:type="dcterms:W3CDTF">2023-10-31T15:09:36Z</dcterms:created>
  <dcterms:modified xsi:type="dcterms:W3CDTF">2024-02-13T17:05:07Z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0x010100A26D31CD566BA5498390F25F9175544C</vt:lpwstr>
  </property>
  <property fmtid="{D5CDD505-2E9C-101B-9397-08002B2CF9AE}" pid="3" name="MediaServiceImageTags">
    <vt:lpwstr/>
  </property>
</Properties>
</file>